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7" r:id="rId3"/>
    <p:sldId id="258" r:id="rId4"/>
    <p:sldId id="264" r:id="rId5"/>
    <p:sldId id="267" r:id="rId6"/>
    <p:sldId id="278" r:id="rId7"/>
    <p:sldId id="279" r:id="rId8"/>
    <p:sldId id="262" r:id="rId9"/>
    <p:sldId id="259" r:id="rId10"/>
    <p:sldId id="261" r:id="rId11"/>
    <p:sldId id="263" r:id="rId12"/>
    <p:sldId id="266" r:id="rId13"/>
    <p:sldId id="268" r:id="rId14"/>
    <p:sldId id="269" r:id="rId15"/>
    <p:sldId id="272" r:id="rId16"/>
    <p:sldId id="270" r:id="rId17"/>
    <p:sldId id="271" r:id="rId18"/>
    <p:sldId id="273" r:id="rId19"/>
    <p:sldId id="274" r:id="rId20"/>
    <p:sldId id="275" r:id="rId21"/>
    <p:sldId id="288" r:id="rId22"/>
    <p:sldId id="284" r:id="rId23"/>
    <p:sldId id="281" r:id="rId24"/>
    <p:sldId id="282" r:id="rId25"/>
    <p:sldId id="283" r:id="rId26"/>
    <p:sldId id="290" r:id="rId27"/>
    <p:sldId id="292" r:id="rId28"/>
    <p:sldId id="291" r:id="rId29"/>
    <p:sldId id="296" r:id="rId30"/>
    <p:sldId id="297" r:id="rId31"/>
    <p:sldId id="299" r:id="rId32"/>
    <p:sldId id="298" r:id="rId33"/>
    <p:sldId id="295" r:id="rId34"/>
    <p:sldId id="300" r:id="rId35"/>
    <p:sldId id="301" r:id="rId36"/>
    <p:sldId id="304" r:id="rId37"/>
    <p:sldId id="312" r:id="rId38"/>
    <p:sldId id="305" r:id="rId39"/>
    <p:sldId id="307" r:id="rId40"/>
    <p:sldId id="311" r:id="rId41"/>
    <p:sldId id="310" r:id="rId42"/>
    <p:sldId id="309" r:id="rId43"/>
    <p:sldId id="31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34" autoAdjust="0"/>
    <p:restoredTop sz="94660"/>
  </p:normalViewPr>
  <p:slideViewPr>
    <p:cSldViewPr snapToGrid="0">
      <p:cViewPr varScale="1">
        <p:scale>
          <a:sx n="83" d="100"/>
          <a:sy n="83" d="100"/>
        </p:scale>
        <p:origin x="10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ni jampana" userId="421d74c7c3074671" providerId="LiveId" clId="{078337AA-CA7E-4CC1-8E4A-5EDC2E05BBF7}"/>
    <pc:docChg chg="addSld delSld modSld sldOrd">
      <pc:chgData name="sarani jampana" userId="421d74c7c3074671" providerId="LiveId" clId="{078337AA-CA7E-4CC1-8E4A-5EDC2E05BBF7}" dt="2024-12-20T08:38:04.480" v="13" actId="20577"/>
      <pc:docMkLst>
        <pc:docMk/>
      </pc:docMkLst>
      <pc:sldChg chg="modSp mod">
        <pc:chgData name="sarani jampana" userId="421d74c7c3074671" providerId="LiveId" clId="{078337AA-CA7E-4CC1-8E4A-5EDC2E05BBF7}" dt="2024-12-20T08:38:04.480" v="13" actId="20577"/>
        <pc:sldMkLst>
          <pc:docMk/>
          <pc:sldMk cId="215834700" sldId="268"/>
        </pc:sldMkLst>
        <pc:spChg chg="mod">
          <ac:chgData name="sarani jampana" userId="421d74c7c3074671" providerId="LiveId" clId="{078337AA-CA7E-4CC1-8E4A-5EDC2E05BBF7}" dt="2024-12-20T08:38:04.480" v="13" actId="20577"/>
          <ac:spMkLst>
            <pc:docMk/>
            <pc:sldMk cId="215834700" sldId="268"/>
            <ac:spMk id="4" creationId="{60519EB0-7178-1008-2ABA-909D189B0416}"/>
          </ac:spMkLst>
        </pc:spChg>
      </pc:sldChg>
      <pc:sldChg chg="del">
        <pc:chgData name="sarani jampana" userId="421d74c7c3074671" providerId="LiveId" clId="{078337AA-CA7E-4CC1-8E4A-5EDC2E05BBF7}" dt="2024-12-20T08:32:24.606" v="9" actId="2696"/>
        <pc:sldMkLst>
          <pc:docMk/>
          <pc:sldMk cId="1102595126" sldId="276"/>
        </pc:sldMkLst>
      </pc:sldChg>
      <pc:sldChg chg="del">
        <pc:chgData name="sarani jampana" userId="421d74c7c3074671" providerId="LiveId" clId="{078337AA-CA7E-4CC1-8E4A-5EDC2E05BBF7}" dt="2024-12-20T08:32:06.534" v="7" actId="2696"/>
        <pc:sldMkLst>
          <pc:docMk/>
          <pc:sldMk cId="3334036694" sldId="277"/>
        </pc:sldMkLst>
      </pc:sldChg>
      <pc:sldChg chg="del">
        <pc:chgData name="sarani jampana" userId="421d74c7c3074671" providerId="LiveId" clId="{078337AA-CA7E-4CC1-8E4A-5EDC2E05BBF7}" dt="2024-12-20T08:31:54.614" v="5" actId="2696"/>
        <pc:sldMkLst>
          <pc:docMk/>
          <pc:sldMk cId="4093567537" sldId="280"/>
        </pc:sldMkLst>
      </pc:sldChg>
      <pc:sldChg chg="del">
        <pc:chgData name="sarani jampana" userId="421d74c7c3074671" providerId="LiveId" clId="{078337AA-CA7E-4CC1-8E4A-5EDC2E05BBF7}" dt="2024-12-20T08:32:31.269" v="10" actId="2696"/>
        <pc:sldMkLst>
          <pc:docMk/>
          <pc:sldMk cId="289748071" sldId="285"/>
        </pc:sldMkLst>
      </pc:sldChg>
      <pc:sldChg chg="del">
        <pc:chgData name="sarani jampana" userId="421d74c7c3074671" providerId="LiveId" clId="{078337AA-CA7E-4CC1-8E4A-5EDC2E05BBF7}" dt="2024-12-20T08:32:40.393" v="12" actId="2696"/>
        <pc:sldMkLst>
          <pc:docMk/>
          <pc:sldMk cId="1190035806" sldId="286"/>
        </pc:sldMkLst>
      </pc:sldChg>
      <pc:sldChg chg="del">
        <pc:chgData name="sarani jampana" userId="421d74c7c3074671" providerId="LiveId" clId="{078337AA-CA7E-4CC1-8E4A-5EDC2E05BBF7}" dt="2024-12-20T08:32:34.598" v="11" actId="2696"/>
        <pc:sldMkLst>
          <pc:docMk/>
          <pc:sldMk cId="2340453173" sldId="287"/>
        </pc:sldMkLst>
      </pc:sldChg>
      <pc:sldChg chg="del">
        <pc:chgData name="sarani jampana" userId="421d74c7c3074671" providerId="LiveId" clId="{078337AA-CA7E-4CC1-8E4A-5EDC2E05BBF7}" dt="2024-12-20T08:32:02.266" v="6" actId="2696"/>
        <pc:sldMkLst>
          <pc:docMk/>
          <pc:sldMk cId="3721016271" sldId="289"/>
        </pc:sldMkLst>
      </pc:sldChg>
      <pc:sldChg chg="del">
        <pc:chgData name="sarani jampana" userId="421d74c7c3074671" providerId="LiveId" clId="{078337AA-CA7E-4CC1-8E4A-5EDC2E05BBF7}" dt="2024-12-20T08:32:10.568" v="8" actId="2696"/>
        <pc:sldMkLst>
          <pc:docMk/>
          <pc:sldMk cId="2262214742" sldId="293"/>
        </pc:sldMkLst>
      </pc:sldChg>
      <pc:sldChg chg="del">
        <pc:chgData name="sarani jampana" userId="421d74c7c3074671" providerId="LiveId" clId="{078337AA-CA7E-4CC1-8E4A-5EDC2E05BBF7}" dt="2024-12-20T08:31:33.971" v="3" actId="2696"/>
        <pc:sldMkLst>
          <pc:docMk/>
          <pc:sldMk cId="3016105222" sldId="294"/>
        </pc:sldMkLst>
      </pc:sldChg>
      <pc:sldChg chg="del">
        <pc:chgData name="sarani jampana" userId="421d74c7c3074671" providerId="LiveId" clId="{078337AA-CA7E-4CC1-8E4A-5EDC2E05BBF7}" dt="2024-12-20T08:31:37.418" v="4" actId="2696"/>
        <pc:sldMkLst>
          <pc:docMk/>
          <pc:sldMk cId="3386942676" sldId="313"/>
        </pc:sldMkLst>
      </pc:sldChg>
      <pc:sldChg chg="add ord">
        <pc:chgData name="sarani jampana" userId="421d74c7c3074671" providerId="LiveId" clId="{078337AA-CA7E-4CC1-8E4A-5EDC2E05BBF7}" dt="2024-12-20T08:31:27.578" v="2"/>
        <pc:sldMkLst>
          <pc:docMk/>
          <pc:sldMk cId="984920335" sldId="314"/>
        </pc:sldMkLst>
      </pc:sldChg>
    </pc:docChg>
  </pc:docChgLst>
  <pc:docChgLst>
    <pc:chgData name="sarani jampana" userId="421d74c7c3074671" providerId="LiveId" clId="{64F8D28F-62EC-4E95-A1B4-4375BF941FB0}"/>
    <pc:docChg chg="addSld modSld sldOrd">
      <pc:chgData name="sarani jampana" userId="421d74c7c3074671" providerId="LiveId" clId="{64F8D28F-62EC-4E95-A1B4-4375BF941FB0}" dt="2024-12-20T03:40:43.676" v="4"/>
      <pc:docMkLst>
        <pc:docMk/>
      </pc:docMkLst>
      <pc:sldChg chg="add ord">
        <pc:chgData name="sarani jampana" userId="421d74c7c3074671" providerId="LiveId" clId="{64F8D28F-62EC-4E95-A1B4-4375BF941FB0}" dt="2024-12-20T03:40:43.676" v="4"/>
        <pc:sldMkLst>
          <pc:docMk/>
          <pc:sldMk cId="3386942676" sldId="31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C615AE-28C4-4AB8-A6F9-1BDC6A658312}" type="datetimeFigureOut">
              <a:rPr lang="en-US" smtClean="0"/>
              <a:t>12/20/2024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5A3FDC-DEC6-440C-A635-4135C32B7B04}" type="slidenum">
              <a:rPr lang="en-US" smtClean="0"/>
              <a:t>‹#›</a:t>
            </a:fld>
            <a:endParaRPr lang="en-US"/>
          </a:p>
        </p:txBody>
      </p:sp>
    </p:spTree>
    <p:extLst>
      <p:ext uri="{BB962C8B-B14F-4D97-AF65-F5344CB8AC3E}">
        <p14:creationId xmlns:p14="http://schemas.microsoft.com/office/powerpoint/2010/main" val="507685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9F341-ACCF-F69A-F8DE-560FA39DE5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D8667E-BA2D-91F7-8B57-880EA9EC4F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4EFD15-C48A-6BAC-4069-6271CB73A2E0}"/>
              </a:ext>
            </a:extLst>
          </p:cNvPr>
          <p:cNvSpPr>
            <a:spLocks noGrp="1"/>
          </p:cNvSpPr>
          <p:nvPr>
            <p:ph type="dt" sz="half" idx="10"/>
          </p:nvPr>
        </p:nvSpPr>
        <p:spPr/>
        <p:txBody>
          <a:bodyPr/>
          <a:lstStyle/>
          <a:p>
            <a:fld id="{C2DFD7B1-40E5-46D7-9CC6-B5C9DB81EBB5}" type="datetimeFigureOut">
              <a:rPr lang="en-US" smtClean="0"/>
              <a:t>12/20/2024</a:t>
            </a:fld>
            <a:endParaRPr lang="en-US"/>
          </a:p>
        </p:txBody>
      </p:sp>
      <p:sp>
        <p:nvSpPr>
          <p:cNvPr id="5" name="Footer Placeholder 4">
            <a:extLst>
              <a:ext uri="{FF2B5EF4-FFF2-40B4-BE49-F238E27FC236}">
                <a16:creationId xmlns:a16="http://schemas.microsoft.com/office/drawing/2014/main" id="{DD94EFF9-0BAD-C7F5-A1EB-EF6AB590EB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0D905-3720-3A6D-EC59-BE4F30596AD7}"/>
              </a:ext>
            </a:extLst>
          </p:cNvPr>
          <p:cNvSpPr>
            <a:spLocks noGrp="1"/>
          </p:cNvSpPr>
          <p:nvPr>
            <p:ph type="sldNum" sz="quarter" idx="12"/>
          </p:nvPr>
        </p:nvSpPr>
        <p:spPr/>
        <p:txBody>
          <a:bodyPr/>
          <a:lstStyle/>
          <a:p>
            <a:fld id="{A1D14DFE-93C3-46D1-8DF0-E2499DC0F5BD}" type="slidenum">
              <a:rPr lang="en-US" smtClean="0"/>
              <a:t>‹#›</a:t>
            </a:fld>
            <a:endParaRPr lang="en-US"/>
          </a:p>
        </p:txBody>
      </p:sp>
    </p:spTree>
    <p:extLst>
      <p:ext uri="{BB962C8B-B14F-4D97-AF65-F5344CB8AC3E}">
        <p14:creationId xmlns:p14="http://schemas.microsoft.com/office/powerpoint/2010/main" val="1151520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CCEA-D224-039A-024F-6746D330CC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259846-A9E2-F7E9-7DA4-9C05B6B4E8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4D4D6-9794-3112-405F-D3D3192110C8}"/>
              </a:ext>
            </a:extLst>
          </p:cNvPr>
          <p:cNvSpPr>
            <a:spLocks noGrp="1"/>
          </p:cNvSpPr>
          <p:nvPr>
            <p:ph type="dt" sz="half" idx="10"/>
          </p:nvPr>
        </p:nvSpPr>
        <p:spPr/>
        <p:txBody>
          <a:bodyPr/>
          <a:lstStyle/>
          <a:p>
            <a:fld id="{C2DFD7B1-40E5-46D7-9CC6-B5C9DB81EBB5}" type="datetimeFigureOut">
              <a:rPr lang="en-US" smtClean="0"/>
              <a:t>12/20/2024</a:t>
            </a:fld>
            <a:endParaRPr lang="en-US"/>
          </a:p>
        </p:txBody>
      </p:sp>
      <p:sp>
        <p:nvSpPr>
          <p:cNvPr id="5" name="Footer Placeholder 4">
            <a:extLst>
              <a:ext uri="{FF2B5EF4-FFF2-40B4-BE49-F238E27FC236}">
                <a16:creationId xmlns:a16="http://schemas.microsoft.com/office/drawing/2014/main" id="{1A7C622B-012D-78F9-66F5-CC83CB436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029A6D-8FA2-C58C-2050-A26B69030DE1}"/>
              </a:ext>
            </a:extLst>
          </p:cNvPr>
          <p:cNvSpPr>
            <a:spLocks noGrp="1"/>
          </p:cNvSpPr>
          <p:nvPr>
            <p:ph type="sldNum" sz="quarter" idx="12"/>
          </p:nvPr>
        </p:nvSpPr>
        <p:spPr/>
        <p:txBody>
          <a:bodyPr/>
          <a:lstStyle/>
          <a:p>
            <a:fld id="{A1D14DFE-93C3-46D1-8DF0-E2499DC0F5BD}" type="slidenum">
              <a:rPr lang="en-US" smtClean="0"/>
              <a:t>‹#›</a:t>
            </a:fld>
            <a:endParaRPr lang="en-US"/>
          </a:p>
        </p:txBody>
      </p:sp>
    </p:spTree>
    <p:extLst>
      <p:ext uri="{BB962C8B-B14F-4D97-AF65-F5344CB8AC3E}">
        <p14:creationId xmlns:p14="http://schemas.microsoft.com/office/powerpoint/2010/main" val="1430211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10EBEF-3755-3C00-CCEC-C34C83A87A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70F809-9F9A-CAE6-437E-FC70FDC569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5B7896-3649-D4E6-B38D-E3AAEEAEEF94}"/>
              </a:ext>
            </a:extLst>
          </p:cNvPr>
          <p:cNvSpPr>
            <a:spLocks noGrp="1"/>
          </p:cNvSpPr>
          <p:nvPr>
            <p:ph type="dt" sz="half" idx="10"/>
          </p:nvPr>
        </p:nvSpPr>
        <p:spPr/>
        <p:txBody>
          <a:bodyPr/>
          <a:lstStyle/>
          <a:p>
            <a:fld id="{C2DFD7B1-40E5-46D7-9CC6-B5C9DB81EBB5}" type="datetimeFigureOut">
              <a:rPr lang="en-US" smtClean="0"/>
              <a:t>12/20/2024</a:t>
            </a:fld>
            <a:endParaRPr lang="en-US"/>
          </a:p>
        </p:txBody>
      </p:sp>
      <p:sp>
        <p:nvSpPr>
          <p:cNvPr id="5" name="Footer Placeholder 4">
            <a:extLst>
              <a:ext uri="{FF2B5EF4-FFF2-40B4-BE49-F238E27FC236}">
                <a16:creationId xmlns:a16="http://schemas.microsoft.com/office/drawing/2014/main" id="{76774527-AE42-55D4-3EE8-E3DF37E381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79D759-F1F1-BAEA-CD3B-1742B81AC44B}"/>
              </a:ext>
            </a:extLst>
          </p:cNvPr>
          <p:cNvSpPr>
            <a:spLocks noGrp="1"/>
          </p:cNvSpPr>
          <p:nvPr>
            <p:ph type="sldNum" sz="quarter" idx="12"/>
          </p:nvPr>
        </p:nvSpPr>
        <p:spPr/>
        <p:txBody>
          <a:bodyPr/>
          <a:lstStyle/>
          <a:p>
            <a:fld id="{A1D14DFE-93C3-46D1-8DF0-E2499DC0F5BD}" type="slidenum">
              <a:rPr lang="en-US" smtClean="0"/>
              <a:t>‹#›</a:t>
            </a:fld>
            <a:endParaRPr lang="en-US"/>
          </a:p>
        </p:txBody>
      </p:sp>
    </p:spTree>
    <p:extLst>
      <p:ext uri="{BB962C8B-B14F-4D97-AF65-F5344CB8AC3E}">
        <p14:creationId xmlns:p14="http://schemas.microsoft.com/office/powerpoint/2010/main" val="2244666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F11D0-DE31-1EB2-12C0-7AC45E3AB3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831FE1-BC15-68CC-BD25-DF59AAA56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5AB96A-8FA3-AA7F-D751-27B6A417F628}"/>
              </a:ext>
            </a:extLst>
          </p:cNvPr>
          <p:cNvSpPr>
            <a:spLocks noGrp="1"/>
          </p:cNvSpPr>
          <p:nvPr>
            <p:ph type="dt" sz="half" idx="10"/>
          </p:nvPr>
        </p:nvSpPr>
        <p:spPr/>
        <p:txBody>
          <a:bodyPr/>
          <a:lstStyle/>
          <a:p>
            <a:fld id="{C2DFD7B1-40E5-46D7-9CC6-B5C9DB81EBB5}" type="datetimeFigureOut">
              <a:rPr lang="en-US" smtClean="0"/>
              <a:t>12/20/2024</a:t>
            </a:fld>
            <a:endParaRPr lang="en-US"/>
          </a:p>
        </p:txBody>
      </p:sp>
      <p:sp>
        <p:nvSpPr>
          <p:cNvPr id="5" name="Footer Placeholder 4">
            <a:extLst>
              <a:ext uri="{FF2B5EF4-FFF2-40B4-BE49-F238E27FC236}">
                <a16:creationId xmlns:a16="http://schemas.microsoft.com/office/drawing/2014/main" id="{D9B884EA-B6A2-2913-DA20-8290B5CA1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AA49C2-D71C-9720-BF47-A923FE0A3F51}"/>
              </a:ext>
            </a:extLst>
          </p:cNvPr>
          <p:cNvSpPr>
            <a:spLocks noGrp="1"/>
          </p:cNvSpPr>
          <p:nvPr>
            <p:ph type="sldNum" sz="quarter" idx="12"/>
          </p:nvPr>
        </p:nvSpPr>
        <p:spPr/>
        <p:txBody>
          <a:bodyPr/>
          <a:lstStyle/>
          <a:p>
            <a:fld id="{A1D14DFE-93C3-46D1-8DF0-E2499DC0F5BD}" type="slidenum">
              <a:rPr lang="en-US" smtClean="0"/>
              <a:t>‹#›</a:t>
            </a:fld>
            <a:endParaRPr lang="en-US"/>
          </a:p>
        </p:txBody>
      </p:sp>
    </p:spTree>
    <p:extLst>
      <p:ext uri="{BB962C8B-B14F-4D97-AF65-F5344CB8AC3E}">
        <p14:creationId xmlns:p14="http://schemas.microsoft.com/office/powerpoint/2010/main" val="2948614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0B99D-E673-AC9B-830D-8A54BE0C87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49394C-49E6-3413-7651-98AB18E460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0A2242-ED9C-2B3C-EC63-CF48FB847456}"/>
              </a:ext>
            </a:extLst>
          </p:cNvPr>
          <p:cNvSpPr>
            <a:spLocks noGrp="1"/>
          </p:cNvSpPr>
          <p:nvPr>
            <p:ph type="dt" sz="half" idx="10"/>
          </p:nvPr>
        </p:nvSpPr>
        <p:spPr/>
        <p:txBody>
          <a:bodyPr/>
          <a:lstStyle/>
          <a:p>
            <a:fld id="{C2DFD7B1-40E5-46D7-9CC6-B5C9DB81EBB5}" type="datetimeFigureOut">
              <a:rPr lang="en-US" smtClean="0"/>
              <a:t>12/20/2024</a:t>
            </a:fld>
            <a:endParaRPr lang="en-US"/>
          </a:p>
        </p:txBody>
      </p:sp>
      <p:sp>
        <p:nvSpPr>
          <p:cNvPr id="5" name="Footer Placeholder 4">
            <a:extLst>
              <a:ext uri="{FF2B5EF4-FFF2-40B4-BE49-F238E27FC236}">
                <a16:creationId xmlns:a16="http://schemas.microsoft.com/office/drawing/2014/main" id="{06CFB382-9F9E-B781-69B9-AD6011A9D2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533A16-C42A-9281-C079-67329D5B3C4D}"/>
              </a:ext>
            </a:extLst>
          </p:cNvPr>
          <p:cNvSpPr>
            <a:spLocks noGrp="1"/>
          </p:cNvSpPr>
          <p:nvPr>
            <p:ph type="sldNum" sz="quarter" idx="12"/>
          </p:nvPr>
        </p:nvSpPr>
        <p:spPr/>
        <p:txBody>
          <a:bodyPr/>
          <a:lstStyle/>
          <a:p>
            <a:fld id="{A1D14DFE-93C3-46D1-8DF0-E2499DC0F5BD}" type="slidenum">
              <a:rPr lang="en-US" smtClean="0"/>
              <a:t>‹#›</a:t>
            </a:fld>
            <a:endParaRPr lang="en-US"/>
          </a:p>
        </p:txBody>
      </p:sp>
    </p:spTree>
    <p:extLst>
      <p:ext uri="{BB962C8B-B14F-4D97-AF65-F5344CB8AC3E}">
        <p14:creationId xmlns:p14="http://schemas.microsoft.com/office/powerpoint/2010/main" val="4282686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9C744-3FCC-D1E1-9763-85B7D42387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6465E4-3272-3EA8-91E5-580C5F1327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90C0A2-9193-F7D5-84BA-FE5E586E76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83FC5B-F9EB-2773-A663-6182E536CA39}"/>
              </a:ext>
            </a:extLst>
          </p:cNvPr>
          <p:cNvSpPr>
            <a:spLocks noGrp="1"/>
          </p:cNvSpPr>
          <p:nvPr>
            <p:ph type="dt" sz="half" idx="10"/>
          </p:nvPr>
        </p:nvSpPr>
        <p:spPr/>
        <p:txBody>
          <a:bodyPr/>
          <a:lstStyle/>
          <a:p>
            <a:fld id="{C2DFD7B1-40E5-46D7-9CC6-B5C9DB81EBB5}" type="datetimeFigureOut">
              <a:rPr lang="en-US" smtClean="0"/>
              <a:t>12/20/2024</a:t>
            </a:fld>
            <a:endParaRPr lang="en-US"/>
          </a:p>
        </p:txBody>
      </p:sp>
      <p:sp>
        <p:nvSpPr>
          <p:cNvPr id="6" name="Footer Placeholder 5">
            <a:extLst>
              <a:ext uri="{FF2B5EF4-FFF2-40B4-BE49-F238E27FC236}">
                <a16:creationId xmlns:a16="http://schemas.microsoft.com/office/drawing/2014/main" id="{B2BDF6A4-0168-996B-9D19-909174ED3E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5B56FD-0C83-DF04-77F1-886BB7059A45}"/>
              </a:ext>
            </a:extLst>
          </p:cNvPr>
          <p:cNvSpPr>
            <a:spLocks noGrp="1"/>
          </p:cNvSpPr>
          <p:nvPr>
            <p:ph type="sldNum" sz="quarter" idx="12"/>
          </p:nvPr>
        </p:nvSpPr>
        <p:spPr/>
        <p:txBody>
          <a:bodyPr/>
          <a:lstStyle/>
          <a:p>
            <a:fld id="{A1D14DFE-93C3-46D1-8DF0-E2499DC0F5BD}" type="slidenum">
              <a:rPr lang="en-US" smtClean="0"/>
              <a:t>‹#›</a:t>
            </a:fld>
            <a:endParaRPr lang="en-US"/>
          </a:p>
        </p:txBody>
      </p:sp>
    </p:spTree>
    <p:extLst>
      <p:ext uri="{BB962C8B-B14F-4D97-AF65-F5344CB8AC3E}">
        <p14:creationId xmlns:p14="http://schemas.microsoft.com/office/powerpoint/2010/main" val="1006109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506FA-D964-56C8-2280-C211050F55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92B258-210B-2F5A-3A57-B64D19BAF1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678947-C8A4-09EE-8B23-A6261EE169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29C2B8-449C-E918-06D7-47518F3E3A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0BF0C1-3F28-6A7C-AB83-F00C610923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A0C69A-ED59-E76A-042B-8FB3994B8D7E}"/>
              </a:ext>
            </a:extLst>
          </p:cNvPr>
          <p:cNvSpPr>
            <a:spLocks noGrp="1"/>
          </p:cNvSpPr>
          <p:nvPr>
            <p:ph type="dt" sz="half" idx="10"/>
          </p:nvPr>
        </p:nvSpPr>
        <p:spPr/>
        <p:txBody>
          <a:bodyPr/>
          <a:lstStyle/>
          <a:p>
            <a:fld id="{C2DFD7B1-40E5-46D7-9CC6-B5C9DB81EBB5}" type="datetimeFigureOut">
              <a:rPr lang="en-US" smtClean="0"/>
              <a:t>12/20/2024</a:t>
            </a:fld>
            <a:endParaRPr lang="en-US"/>
          </a:p>
        </p:txBody>
      </p:sp>
      <p:sp>
        <p:nvSpPr>
          <p:cNvPr id="8" name="Footer Placeholder 7">
            <a:extLst>
              <a:ext uri="{FF2B5EF4-FFF2-40B4-BE49-F238E27FC236}">
                <a16:creationId xmlns:a16="http://schemas.microsoft.com/office/drawing/2014/main" id="{A34807F2-BBAF-CBB2-F963-3B64A4F6C0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E1311E-1FFC-9E34-85A5-3B4D81FC5008}"/>
              </a:ext>
            </a:extLst>
          </p:cNvPr>
          <p:cNvSpPr>
            <a:spLocks noGrp="1"/>
          </p:cNvSpPr>
          <p:nvPr>
            <p:ph type="sldNum" sz="quarter" idx="12"/>
          </p:nvPr>
        </p:nvSpPr>
        <p:spPr/>
        <p:txBody>
          <a:bodyPr/>
          <a:lstStyle/>
          <a:p>
            <a:fld id="{A1D14DFE-93C3-46D1-8DF0-E2499DC0F5BD}" type="slidenum">
              <a:rPr lang="en-US" smtClean="0"/>
              <a:t>‹#›</a:t>
            </a:fld>
            <a:endParaRPr lang="en-US"/>
          </a:p>
        </p:txBody>
      </p:sp>
    </p:spTree>
    <p:extLst>
      <p:ext uri="{BB962C8B-B14F-4D97-AF65-F5344CB8AC3E}">
        <p14:creationId xmlns:p14="http://schemas.microsoft.com/office/powerpoint/2010/main" val="891350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EDA87-5970-225B-5FC6-67506DE10D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853CEF-05C9-4FFF-4734-2142FCA3D12F}"/>
              </a:ext>
            </a:extLst>
          </p:cNvPr>
          <p:cNvSpPr>
            <a:spLocks noGrp="1"/>
          </p:cNvSpPr>
          <p:nvPr>
            <p:ph type="dt" sz="half" idx="10"/>
          </p:nvPr>
        </p:nvSpPr>
        <p:spPr/>
        <p:txBody>
          <a:bodyPr/>
          <a:lstStyle/>
          <a:p>
            <a:fld id="{C2DFD7B1-40E5-46D7-9CC6-B5C9DB81EBB5}" type="datetimeFigureOut">
              <a:rPr lang="en-US" smtClean="0"/>
              <a:t>12/20/2024</a:t>
            </a:fld>
            <a:endParaRPr lang="en-US"/>
          </a:p>
        </p:txBody>
      </p:sp>
      <p:sp>
        <p:nvSpPr>
          <p:cNvPr id="4" name="Footer Placeholder 3">
            <a:extLst>
              <a:ext uri="{FF2B5EF4-FFF2-40B4-BE49-F238E27FC236}">
                <a16:creationId xmlns:a16="http://schemas.microsoft.com/office/drawing/2014/main" id="{CB1EDFDA-EE5A-F334-2201-76C3BF9223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201AB8-07E7-E428-C104-2DD73F68B3E1}"/>
              </a:ext>
            </a:extLst>
          </p:cNvPr>
          <p:cNvSpPr>
            <a:spLocks noGrp="1"/>
          </p:cNvSpPr>
          <p:nvPr>
            <p:ph type="sldNum" sz="quarter" idx="12"/>
          </p:nvPr>
        </p:nvSpPr>
        <p:spPr/>
        <p:txBody>
          <a:bodyPr/>
          <a:lstStyle/>
          <a:p>
            <a:fld id="{A1D14DFE-93C3-46D1-8DF0-E2499DC0F5BD}" type="slidenum">
              <a:rPr lang="en-US" smtClean="0"/>
              <a:t>‹#›</a:t>
            </a:fld>
            <a:endParaRPr lang="en-US"/>
          </a:p>
        </p:txBody>
      </p:sp>
    </p:spTree>
    <p:extLst>
      <p:ext uri="{BB962C8B-B14F-4D97-AF65-F5344CB8AC3E}">
        <p14:creationId xmlns:p14="http://schemas.microsoft.com/office/powerpoint/2010/main" val="231648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90E1E4-8414-58EC-E50A-AB43157313DD}"/>
              </a:ext>
            </a:extLst>
          </p:cNvPr>
          <p:cNvSpPr>
            <a:spLocks noGrp="1"/>
          </p:cNvSpPr>
          <p:nvPr>
            <p:ph type="dt" sz="half" idx="10"/>
          </p:nvPr>
        </p:nvSpPr>
        <p:spPr/>
        <p:txBody>
          <a:bodyPr/>
          <a:lstStyle/>
          <a:p>
            <a:fld id="{C2DFD7B1-40E5-46D7-9CC6-B5C9DB81EBB5}" type="datetimeFigureOut">
              <a:rPr lang="en-US" smtClean="0"/>
              <a:t>12/20/2024</a:t>
            </a:fld>
            <a:endParaRPr lang="en-US"/>
          </a:p>
        </p:txBody>
      </p:sp>
      <p:sp>
        <p:nvSpPr>
          <p:cNvPr id="3" name="Footer Placeholder 2">
            <a:extLst>
              <a:ext uri="{FF2B5EF4-FFF2-40B4-BE49-F238E27FC236}">
                <a16:creationId xmlns:a16="http://schemas.microsoft.com/office/drawing/2014/main" id="{ECD07524-908B-F424-BA0E-816F622534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549C32-227B-8F7F-01B4-004D0533F6AA}"/>
              </a:ext>
            </a:extLst>
          </p:cNvPr>
          <p:cNvSpPr>
            <a:spLocks noGrp="1"/>
          </p:cNvSpPr>
          <p:nvPr>
            <p:ph type="sldNum" sz="quarter" idx="12"/>
          </p:nvPr>
        </p:nvSpPr>
        <p:spPr/>
        <p:txBody>
          <a:bodyPr/>
          <a:lstStyle/>
          <a:p>
            <a:fld id="{A1D14DFE-93C3-46D1-8DF0-E2499DC0F5BD}" type="slidenum">
              <a:rPr lang="en-US" smtClean="0"/>
              <a:t>‹#›</a:t>
            </a:fld>
            <a:endParaRPr lang="en-US"/>
          </a:p>
        </p:txBody>
      </p:sp>
    </p:spTree>
    <p:extLst>
      <p:ext uri="{BB962C8B-B14F-4D97-AF65-F5344CB8AC3E}">
        <p14:creationId xmlns:p14="http://schemas.microsoft.com/office/powerpoint/2010/main" val="511754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CC683-6E76-58FB-646E-B40EA6E013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29F4CC-CC77-B6E6-3DF4-1329564846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C436BD-BAC1-74DD-56EB-5B76F500F8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E6B9D3-6997-20F5-002F-52087D06802B}"/>
              </a:ext>
            </a:extLst>
          </p:cNvPr>
          <p:cNvSpPr>
            <a:spLocks noGrp="1"/>
          </p:cNvSpPr>
          <p:nvPr>
            <p:ph type="dt" sz="half" idx="10"/>
          </p:nvPr>
        </p:nvSpPr>
        <p:spPr/>
        <p:txBody>
          <a:bodyPr/>
          <a:lstStyle/>
          <a:p>
            <a:fld id="{C2DFD7B1-40E5-46D7-9CC6-B5C9DB81EBB5}" type="datetimeFigureOut">
              <a:rPr lang="en-US" smtClean="0"/>
              <a:t>12/20/2024</a:t>
            </a:fld>
            <a:endParaRPr lang="en-US"/>
          </a:p>
        </p:txBody>
      </p:sp>
      <p:sp>
        <p:nvSpPr>
          <p:cNvPr id="6" name="Footer Placeholder 5">
            <a:extLst>
              <a:ext uri="{FF2B5EF4-FFF2-40B4-BE49-F238E27FC236}">
                <a16:creationId xmlns:a16="http://schemas.microsoft.com/office/drawing/2014/main" id="{328A6089-0ADC-2B1F-78D0-12C60F1D22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2994E8-7DAC-BB83-B2FF-7EB517E004C0}"/>
              </a:ext>
            </a:extLst>
          </p:cNvPr>
          <p:cNvSpPr>
            <a:spLocks noGrp="1"/>
          </p:cNvSpPr>
          <p:nvPr>
            <p:ph type="sldNum" sz="quarter" idx="12"/>
          </p:nvPr>
        </p:nvSpPr>
        <p:spPr/>
        <p:txBody>
          <a:bodyPr/>
          <a:lstStyle/>
          <a:p>
            <a:fld id="{A1D14DFE-93C3-46D1-8DF0-E2499DC0F5BD}" type="slidenum">
              <a:rPr lang="en-US" smtClean="0"/>
              <a:t>‹#›</a:t>
            </a:fld>
            <a:endParaRPr lang="en-US"/>
          </a:p>
        </p:txBody>
      </p:sp>
    </p:spTree>
    <p:extLst>
      <p:ext uri="{BB962C8B-B14F-4D97-AF65-F5344CB8AC3E}">
        <p14:creationId xmlns:p14="http://schemas.microsoft.com/office/powerpoint/2010/main" val="1957938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2EB26-4AE7-CDE7-9004-BBBA339771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9761C4-4845-59F0-3C63-8F59BAFAF7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FEFFC2-2A78-8CC4-1276-D5223B5356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CB6DBD-3C97-A24F-6CF6-980FCCB09461}"/>
              </a:ext>
            </a:extLst>
          </p:cNvPr>
          <p:cNvSpPr>
            <a:spLocks noGrp="1"/>
          </p:cNvSpPr>
          <p:nvPr>
            <p:ph type="dt" sz="half" idx="10"/>
          </p:nvPr>
        </p:nvSpPr>
        <p:spPr/>
        <p:txBody>
          <a:bodyPr/>
          <a:lstStyle/>
          <a:p>
            <a:fld id="{C2DFD7B1-40E5-46D7-9CC6-B5C9DB81EBB5}" type="datetimeFigureOut">
              <a:rPr lang="en-US" smtClean="0"/>
              <a:t>12/20/2024</a:t>
            </a:fld>
            <a:endParaRPr lang="en-US"/>
          </a:p>
        </p:txBody>
      </p:sp>
      <p:sp>
        <p:nvSpPr>
          <p:cNvPr id="6" name="Footer Placeholder 5">
            <a:extLst>
              <a:ext uri="{FF2B5EF4-FFF2-40B4-BE49-F238E27FC236}">
                <a16:creationId xmlns:a16="http://schemas.microsoft.com/office/drawing/2014/main" id="{F736370B-C933-D0BF-9197-7D1CBC985A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ED9FFE-03D6-4976-656F-E10120CC1EF2}"/>
              </a:ext>
            </a:extLst>
          </p:cNvPr>
          <p:cNvSpPr>
            <a:spLocks noGrp="1"/>
          </p:cNvSpPr>
          <p:nvPr>
            <p:ph type="sldNum" sz="quarter" idx="12"/>
          </p:nvPr>
        </p:nvSpPr>
        <p:spPr/>
        <p:txBody>
          <a:bodyPr/>
          <a:lstStyle/>
          <a:p>
            <a:fld id="{A1D14DFE-93C3-46D1-8DF0-E2499DC0F5BD}" type="slidenum">
              <a:rPr lang="en-US" smtClean="0"/>
              <a:t>‹#›</a:t>
            </a:fld>
            <a:endParaRPr lang="en-US"/>
          </a:p>
        </p:txBody>
      </p:sp>
    </p:spTree>
    <p:extLst>
      <p:ext uri="{BB962C8B-B14F-4D97-AF65-F5344CB8AC3E}">
        <p14:creationId xmlns:p14="http://schemas.microsoft.com/office/powerpoint/2010/main" val="2799870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58BB88-C0D7-4CF0-A2C2-B38E621F6C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D44D25-C856-1323-2300-1902E531AC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609EB9-6F61-61D7-6408-29C5506713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DFD7B1-40E5-46D7-9CC6-B5C9DB81EBB5}" type="datetimeFigureOut">
              <a:rPr lang="en-US" smtClean="0"/>
              <a:t>12/20/2024</a:t>
            </a:fld>
            <a:endParaRPr lang="en-US"/>
          </a:p>
        </p:txBody>
      </p:sp>
      <p:sp>
        <p:nvSpPr>
          <p:cNvPr id="5" name="Footer Placeholder 4">
            <a:extLst>
              <a:ext uri="{FF2B5EF4-FFF2-40B4-BE49-F238E27FC236}">
                <a16:creationId xmlns:a16="http://schemas.microsoft.com/office/drawing/2014/main" id="{4A4AFE09-30EC-BA3A-BFB8-0E2A958CD8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E0F13E-2998-3BDC-20CB-C742BC353C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D14DFE-93C3-46D1-8DF0-E2499DC0F5BD}" type="slidenum">
              <a:rPr lang="en-US" smtClean="0"/>
              <a:t>‹#›</a:t>
            </a:fld>
            <a:endParaRPr lang="en-US"/>
          </a:p>
        </p:txBody>
      </p:sp>
    </p:spTree>
    <p:extLst>
      <p:ext uri="{BB962C8B-B14F-4D97-AF65-F5344CB8AC3E}">
        <p14:creationId xmlns:p14="http://schemas.microsoft.com/office/powerpoint/2010/main" val="4920622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34DE8-B541-4C8B-547E-0158F827BB59}"/>
              </a:ext>
            </a:extLst>
          </p:cNvPr>
          <p:cNvSpPr>
            <a:spLocks noGrp="1"/>
          </p:cNvSpPr>
          <p:nvPr>
            <p:ph type="ctrTitle"/>
          </p:nvPr>
        </p:nvSpPr>
        <p:spPr>
          <a:xfrm>
            <a:off x="609600" y="1122363"/>
            <a:ext cx="10633494" cy="1901825"/>
          </a:xfrm>
        </p:spPr>
        <p:txBody>
          <a:bodyPr>
            <a:normAutofit/>
          </a:bodyPr>
          <a:lstStyle/>
          <a:p>
            <a:r>
              <a:rPr lang="en-US" sz="3200" b="1" dirty="0">
                <a:latin typeface="Times New Roman" panose="02020603050405020304" pitchFamily="18" charset="0"/>
                <a:cs typeface="Times New Roman" panose="02020603050405020304" pitchFamily="18" charset="0"/>
              </a:rPr>
              <a:t>Optimization of Wearable Biosensor Data for Stress Classification Using Machine Learning and Explainable AI</a:t>
            </a:r>
          </a:p>
        </p:txBody>
      </p:sp>
      <p:sp>
        <p:nvSpPr>
          <p:cNvPr id="3" name="Subtitle 2">
            <a:extLst>
              <a:ext uri="{FF2B5EF4-FFF2-40B4-BE49-F238E27FC236}">
                <a16:creationId xmlns:a16="http://schemas.microsoft.com/office/drawing/2014/main" id="{540AB9C9-3622-FD55-9214-0494BC481D2A}"/>
              </a:ext>
            </a:extLst>
          </p:cNvPr>
          <p:cNvSpPr>
            <a:spLocks noGrp="1"/>
          </p:cNvSpPr>
          <p:nvPr>
            <p:ph type="subTitle" idx="1"/>
          </p:nvPr>
        </p:nvSpPr>
        <p:spPr>
          <a:xfrm>
            <a:off x="6672264" y="4178059"/>
            <a:ext cx="5343273" cy="1400356"/>
          </a:xfrm>
        </p:spPr>
        <p:txBody>
          <a:bodyPr>
            <a:normAutofit fontScale="92500"/>
          </a:bodyPr>
          <a:lstStyle/>
          <a:p>
            <a:r>
              <a:rPr lang="en-US" b="1" dirty="0">
                <a:latin typeface="Times New Roman" panose="02020603050405020304" pitchFamily="18" charset="0"/>
                <a:cs typeface="Times New Roman" panose="02020603050405020304" pitchFamily="18" charset="0"/>
              </a:rPr>
              <a:t>BATCH: </a:t>
            </a:r>
            <a:r>
              <a:rPr lang="en-US" dirty="0">
                <a:latin typeface="Times New Roman" panose="02020603050405020304" pitchFamily="18" charset="0"/>
                <a:cs typeface="Times New Roman" panose="02020603050405020304" pitchFamily="18" charset="0"/>
              </a:rPr>
              <a:t>K Keerthana(21D21A05M9)</a:t>
            </a:r>
          </a:p>
          <a:p>
            <a:r>
              <a:rPr lang="en-US" dirty="0">
                <a:latin typeface="Times New Roman" panose="02020603050405020304" pitchFamily="18" charset="0"/>
                <a:cs typeface="Times New Roman" panose="02020603050405020304" pitchFamily="18" charset="0"/>
              </a:rPr>
              <a:t>          S Vennela(21D21A05Q4)</a:t>
            </a:r>
          </a:p>
          <a:p>
            <a:r>
              <a:rPr lang="en-US" dirty="0">
                <a:latin typeface="Times New Roman" panose="02020603050405020304" pitchFamily="18" charset="0"/>
                <a:cs typeface="Times New Roman" panose="02020603050405020304" pitchFamily="18" charset="0"/>
              </a:rPr>
              <a:t>                 J S R Rajeswari(21D21A05M7)</a:t>
            </a:r>
          </a:p>
        </p:txBody>
      </p:sp>
      <p:sp>
        <p:nvSpPr>
          <p:cNvPr id="4" name="TextBox 3">
            <a:extLst>
              <a:ext uri="{FF2B5EF4-FFF2-40B4-BE49-F238E27FC236}">
                <a16:creationId xmlns:a16="http://schemas.microsoft.com/office/drawing/2014/main" id="{65280A3F-8121-B549-3610-EE1B12BD2EB3}"/>
              </a:ext>
            </a:extLst>
          </p:cNvPr>
          <p:cNvSpPr txBox="1"/>
          <p:nvPr/>
        </p:nvSpPr>
        <p:spPr>
          <a:xfrm>
            <a:off x="1624013" y="4178059"/>
            <a:ext cx="3895725" cy="738664"/>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GUIDE</a:t>
            </a:r>
            <a:r>
              <a:rPr lang="en-US" sz="2400" dirty="0"/>
              <a:t> : </a:t>
            </a:r>
            <a:r>
              <a:rPr lang="en-US" sz="2400" dirty="0">
                <a:latin typeface="Times New Roman" panose="02020603050405020304" pitchFamily="18" charset="0"/>
                <a:cs typeface="Times New Roman" panose="02020603050405020304" pitchFamily="18" charset="0"/>
              </a:rPr>
              <a:t>C Sandhya</a:t>
            </a:r>
          </a:p>
          <a:p>
            <a:endParaRPr lang="en-US" dirty="0"/>
          </a:p>
        </p:txBody>
      </p:sp>
    </p:spTree>
    <p:extLst>
      <p:ext uri="{BB962C8B-B14F-4D97-AF65-F5344CB8AC3E}">
        <p14:creationId xmlns:p14="http://schemas.microsoft.com/office/powerpoint/2010/main" val="4133308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48E5DC-014C-70BB-AD37-4D3BF0C8CE01}"/>
              </a:ext>
            </a:extLst>
          </p:cNvPr>
          <p:cNvSpPr txBox="1"/>
          <p:nvPr/>
        </p:nvSpPr>
        <p:spPr>
          <a:xfrm>
            <a:off x="510493" y="645128"/>
            <a:ext cx="10577326" cy="3754874"/>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Scope</a:t>
            </a:r>
          </a:p>
          <a:p>
            <a:endParaRPr lang="en-US" sz="2000" b="1" dirty="0">
              <a:latin typeface="Times New Roman" panose="02020603050405020304" pitchFamily="18" charset="0"/>
              <a:cs typeface="Times New Roman" panose="02020603050405020304" pitchFamily="18" charset="0"/>
            </a:endParaRPr>
          </a:p>
          <a:p>
            <a:r>
              <a:rPr lang="en-US" sz="2000" dirty="0"/>
              <a:t>The scope of this research includes:</a:t>
            </a:r>
          </a:p>
          <a:p>
            <a:r>
              <a:rPr lang="en-US" sz="2000" b="1" dirty="0">
                <a:latin typeface="Times New Roman" panose="02020603050405020304" pitchFamily="18" charset="0"/>
                <a:cs typeface="Times New Roman" panose="02020603050405020304" pitchFamily="18" charset="0"/>
              </a:rPr>
              <a:t>Primary Objectives:</a:t>
            </a:r>
          </a:p>
          <a:p>
            <a:r>
              <a:rPr lang="en-US" sz="2000" dirty="0"/>
              <a:t>1. Develop a wearable device-based stress detection system using machine learning algorithms.</a:t>
            </a:r>
          </a:p>
          <a:p>
            <a:r>
              <a:rPr lang="en-US" sz="2000" dirty="0"/>
              <a:t>2. Evaluate the accuracy of the system in detecting stress.</a:t>
            </a:r>
          </a:p>
          <a:p>
            <a:r>
              <a:rPr lang="en-US" sz="2000" dirty="0"/>
              <a:t>3. Investigate the impact of meditation audio on stress reduction.</a:t>
            </a:r>
          </a:p>
          <a:p>
            <a:r>
              <a:rPr lang="en-US" sz="2000" b="1" dirty="0">
                <a:latin typeface="Times New Roman" panose="02020603050405020304" pitchFamily="18" charset="0"/>
                <a:cs typeface="Times New Roman" panose="02020603050405020304" pitchFamily="18" charset="0"/>
              </a:rPr>
              <a:t>Secondary Objectives:</a:t>
            </a:r>
          </a:p>
          <a:p>
            <a:r>
              <a:rPr lang="en-US" sz="2000" dirty="0"/>
              <a:t>1. Identify the most relevant physiological signals for stress detection.</a:t>
            </a:r>
          </a:p>
          <a:p>
            <a:r>
              <a:rPr lang="en-US" sz="2000" dirty="0"/>
              <a:t>2. Explore the relationship between stress and academic performance.</a:t>
            </a:r>
          </a:p>
          <a:p>
            <a:r>
              <a:rPr lang="en-US" sz="2000" dirty="0"/>
              <a:t>3. Investigate the potential applications of wearable technology in mental health monitoring.</a:t>
            </a:r>
          </a:p>
          <a:p>
            <a:endParaRPr lang="en-US" dirty="0"/>
          </a:p>
        </p:txBody>
      </p:sp>
    </p:spTree>
    <p:extLst>
      <p:ext uri="{BB962C8B-B14F-4D97-AF65-F5344CB8AC3E}">
        <p14:creationId xmlns:p14="http://schemas.microsoft.com/office/powerpoint/2010/main" val="3433152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63FCB1-824F-7505-E4CF-5DE25D5DDD4C}"/>
              </a:ext>
            </a:extLst>
          </p:cNvPr>
          <p:cNvSpPr txBox="1"/>
          <p:nvPr/>
        </p:nvSpPr>
        <p:spPr>
          <a:xfrm>
            <a:off x="1070275" y="615676"/>
            <a:ext cx="3737514"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OVERVIEW</a:t>
            </a:r>
          </a:p>
        </p:txBody>
      </p:sp>
      <p:sp>
        <p:nvSpPr>
          <p:cNvPr id="3" name="TextBox 2">
            <a:extLst>
              <a:ext uri="{FF2B5EF4-FFF2-40B4-BE49-F238E27FC236}">
                <a16:creationId xmlns:a16="http://schemas.microsoft.com/office/drawing/2014/main" id="{344BCBB6-F07C-39F4-05C1-A0120BC52C75}"/>
              </a:ext>
            </a:extLst>
          </p:cNvPr>
          <p:cNvSpPr txBox="1"/>
          <p:nvPr/>
        </p:nvSpPr>
        <p:spPr>
          <a:xfrm>
            <a:off x="857490" y="1959628"/>
            <a:ext cx="9666736" cy="1938992"/>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Investigations into academic stress have underscored its negative impact on student well-being and performance.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 address this, researchers are employing wearable technologies to monitor physiological signals, including EDA and ECG.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Integration of these signals with stress-inducing tasks, such as MIST, may enhance stress classification accuracy.</a:t>
            </a:r>
          </a:p>
        </p:txBody>
      </p:sp>
    </p:spTree>
    <p:extLst>
      <p:ext uri="{BB962C8B-B14F-4D97-AF65-F5344CB8AC3E}">
        <p14:creationId xmlns:p14="http://schemas.microsoft.com/office/powerpoint/2010/main" val="3338491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1F7EA1-D8D9-C597-5452-6969EAEF27E2}"/>
              </a:ext>
            </a:extLst>
          </p:cNvPr>
          <p:cNvPicPr>
            <a:picLocks noChangeAspect="1"/>
          </p:cNvPicPr>
          <p:nvPr/>
        </p:nvPicPr>
        <p:blipFill>
          <a:blip r:embed="rId2">
            <a:extLst>
              <a:ext uri="{28A0092B-C50C-407E-A947-70E740481C1C}">
                <a14:useLocalDpi xmlns:a14="http://schemas.microsoft.com/office/drawing/2010/main" val="0"/>
              </a:ext>
            </a:extLst>
          </a:blip>
          <a:srcRect l="24278" t="28399" r="23041" b="35895"/>
          <a:stretch/>
        </p:blipFill>
        <p:spPr>
          <a:xfrm>
            <a:off x="425962" y="1292087"/>
            <a:ext cx="10467323" cy="5565913"/>
          </a:xfrm>
          <a:prstGeom prst="rect">
            <a:avLst/>
          </a:prstGeom>
        </p:spPr>
      </p:pic>
      <p:sp>
        <p:nvSpPr>
          <p:cNvPr id="4" name="TextBox 3">
            <a:extLst>
              <a:ext uri="{FF2B5EF4-FFF2-40B4-BE49-F238E27FC236}">
                <a16:creationId xmlns:a16="http://schemas.microsoft.com/office/drawing/2014/main" id="{67E3C74B-DEC7-6ABD-4879-F12BB2DFE433}"/>
              </a:ext>
            </a:extLst>
          </p:cNvPr>
          <p:cNvSpPr txBox="1"/>
          <p:nvPr/>
        </p:nvSpPr>
        <p:spPr>
          <a:xfrm>
            <a:off x="795129" y="312372"/>
            <a:ext cx="7939946"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LITERATURE SURVEY</a:t>
            </a:r>
          </a:p>
        </p:txBody>
      </p:sp>
      <p:sp>
        <p:nvSpPr>
          <p:cNvPr id="6" name="Rectangle 5">
            <a:extLst>
              <a:ext uri="{FF2B5EF4-FFF2-40B4-BE49-F238E27FC236}">
                <a16:creationId xmlns:a16="http://schemas.microsoft.com/office/drawing/2014/main" id="{DEDCE790-13DA-C567-589B-699F69CC4101}"/>
              </a:ext>
            </a:extLst>
          </p:cNvPr>
          <p:cNvSpPr/>
          <p:nvPr/>
        </p:nvSpPr>
        <p:spPr>
          <a:xfrm>
            <a:off x="9552924" y="2152532"/>
            <a:ext cx="851926" cy="81784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C66281AB-AFD5-C3A3-E5D2-E4A0925CA840}"/>
              </a:ext>
            </a:extLst>
          </p:cNvPr>
          <p:cNvSpPr/>
          <p:nvPr/>
        </p:nvSpPr>
        <p:spPr>
          <a:xfrm>
            <a:off x="9433655" y="1999185"/>
            <a:ext cx="1277888" cy="14766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50038194-91F5-E3AF-AA49-B1E29B67D229}"/>
              </a:ext>
            </a:extLst>
          </p:cNvPr>
          <p:cNvSpPr/>
          <p:nvPr/>
        </p:nvSpPr>
        <p:spPr>
          <a:xfrm>
            <a:off x="9433655" y="3475856"/>
            <a:ext cx="1277888" cy="10223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D340F28B-5888-CB44-C75F-CC3159C6212B}"/>
              </a:ext>
            </a:extLst>
          </p:cNvPr>
          <p:cNvSpPr/>
          <p:nvPr/>
        </p:nvSpPr>
        <p:spPr>
          <a:xfrm>
            <a:off x="9433654" y="4498165"/>
            <a:ext cx="1277887" cy="10677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Single Corner Rounded 10">
            <a:extLst>
              <a:ext uri="{FF2B5EF4-FFF2-40B4-BE49-F238E27FC236}">
                <a16:creationId xmlns:a16="http://schemas.microsoft.com/office/drawing/2014/main" id="{BFC679DB-FDC8-62E3-B0B7-D07EB9BD9EF1}"/>
              </a:ext>
            </a:extLst>
          </p:cNvPr>
          <p:cNvSpPr/>
          <p:nvPr/>
        </p:nvSpPr>
        <p:spPr>
          <a:xfrm rot="5400000">
            <a:off x="9561440" y="5438126"/>
            <a:ext cx="1022310" cy="1277888"/>
          </a:xfrm>
          <a:prstGeom prst="round1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79EC758A-221C-907E-2B29-FCA7D1FC4275}"/>
              </a:ext>
            </a:extLst>
          </p:cNvPr>
          <p:cNvSpPr txBox="1"/>
          <p:nvPr/>
        </p:nvSpPr>
        <p:spPr>
          <a:xfrm>
            <a:off x="9689231" y="4818976"/>
            <a:ext cx="925759" cy="369332"/>
          </a:xfrm>
          <a:prstGeom prst="rect">
            <a:avLst/>
          </a:prstGeom>
          <a:noFill/>
        </p:spPr>
        <p:txBody>
          <a:bodyPr wrap="square" rtlCol="0">
            <a:spAutoFit/>
          </a:bodyPr>
          <a:lstStyle/>
          <a:p>
            <a:r>
              <a:rPr lang="en-US" dirty="0"/>
              <a:t>74.5%</a:t>
            </a:r>
          </a:p>
        </p:txBody>
      </p:sp>
      <p:sp>
        <p:nvSpPr>
          <p:cNvPr id="13" name="TextBox 12">
            <a:extLst>
              <a:ext uri="{FF2B5EF4-FFF2-40B4-BE49-F238E27FC236}">
                <a16:creationId xmlns:a16="http://schemas.microsoft.com/office/drawing/2014/main" id="{B8502D80-CF55-81E6-1897-456B894F53E4}"/>
              </a:ext>
            </a:extLst>
          </p:cNvPr>
          <p:cNvSpPr txBox="1"/>
          <p:nvPr/>
        </p:nvSpPr>
        <p:spPr>
          <a:xfrm>
            <a:off x="9683553" y="3853463"/>
            <a:ext cx="783771" cy="369332"/>
          </a:xfrm>
          <a:prstGeom prst="rect">
            <a:avLst/>
          </a:prstGeom>
          <a:noFill/>
        </p:spPr>
        <p:txBody>
          <a:bodyPr wrap="square" rtlCol="0">
            <a:spAutoFit/>
          </a:bodyPr>
          <a:lstStyle/>
          <a:p>
            <a:r>
              <a:rPr lang="en-US" dirty="0"/>
              <a:t>66.2%</a:t>
            </a:r>
          </a:p>
        </p:txBody>
      </p:sp>
      <p:sp>
        <p:nvSpPr>
          <p:cNvPr id="14" name="TextBox 13">
            <a:extLst>
              <a:ext uri="{FF2B5EF4-FFF2-40B4-BE49-F238E27FC236}">
                <a16:creationId xmlns:a16="http://schemas.microsoft.com/office/drawing/2014/main" id="{5E46416D-A6DF-E786-C585-A392873E23B8}"/>
              </a:ext>
            </a:extLst>
          </p:cNvPr>
          <p:cNvSpPr txBox="1"/>
          <p:nvPr/>
        </p:nvSpPr>
        <p:spPr>
          <a:xfrm>
            <a:off x="9666511" y="2552855"/>
            <a:ext cx="812168" cy="369332"/>
          </a:xfrm>
          <a:prstGeom prst="rect">
            <a:avLst/>
          </a:prstGeom>
          <a:noFill/>
        </p:spPr>
        <p:txBody>
          <a:bodyPr wrap="square" rtlCol="0">
            <a:spAutoFit/>
          </a:bodyPr>
          <a:lstStyle/>
          <a:p>
            <a:r>
              <a:rPr lang="en-US" dirty="0"/>
              <a:t>64.3%</a:t>
            </a:r>
          </a:p>
        </p:txBody>
      </p:sp>
      <p:sp>
        <p:nvSpPr>
          <p:cNvPr id="15" name="TextBox 14">
            <a:extLst>
              <a:ext uri="{FF2B5EF4-FFF2-40B4-BE49-F238E27FC236}">
                <a16:creationId xmlns:a16="http://schemas.microsoft.com/office/drawing/2014/main" id="{26A17769-EE0D-C0AC-90AE-112FACC6254B}"/>
              </a:ext>
            </a:extLst>
          </p:cNvPr>
          <p:cNvSpPr txBox="1"/>
          <p:nvPr/>
        </p:nvSpPr>
        <p:spPr>
          <a:xfrm>
            <a:off x="9655154" y="5974837"/>
            <a:ext cx="886003" cy="369332"/>
          </a:xfrm>
          <a:prstGeom prst="rect">
            <a:avLst/>
          </a:prstGeom>
          <a:noFill/>
        </p:spPr>
        <p:txBody>
          <a:bodyPr wrap="square" rtlCol="0">
            <a:spAutoFit/>
          </a:bodyPr>
          <a:lstStyle/>
          <a:p>
            <a:r>
              <a:rPr lang="en-US" dirty="0"/>
              <a:t>76.0%</a:t>
            </a:r>
          </a:p>
        </p:txBody>
      </p:sp>
    </p:spTree>
    <p:extLst>
      <p:ext uri="{BB962C8B-B14F-4D97-AF65-F5344CB8AC3E}">
        <p14:creationId xmlns:p14="http://schemas.microsoft.com/office/powerpoint/2010/main" val="1185584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1F419D-F62B-955B-EF61-546FF3FF9C99}"/>
              </a:ext>
            </a:extLst>
          </p:cNvPr>
          <p:cNvSpPr txBox="1"/>
          <p:nvPr/>
        </p:nvSpPr>
        <p:spPr>
          <a:xfrm>
            <a:off x="590668" y="283975"/>
            <a:ext cx="9575643"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SYSTEM ANALYSIS</a:t>
            </a:r>
          </a:p>
        </p:txBody>
      </p:sp>
      <p:sp>
        <p:nvSpPr>
          <p:cNvPr id="3" name="TextBox 2">
            <a:extLst>
              <a:ext uri="{FF2B5EF4-FFF2-40B4-BE49-F238E27FC236}">
                <a16:creationId xmlns:a16="http://schemas.microsoft.com/office/drawing/2014/main" id="{56408803-5780-E0FF-CA43-E046570B6079}"/>
              </a:ext>
            </a:extLst>
          </p:cNvPr>
          <p:cNvSpPr txBox="1"/>
          <p:nvPr/>
        </p:nvSpPr>
        <p:spPr>
          <a:xfrm>
            <a:off x="590668" y="1584580"/>
            <a:ext cx="392453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EXISTING SYSTEM</a:t>
            </a:r>
          </a:p>
        </p:txBody>
      </p:sp>
      <p:sp>
        <p:nvSpPr>
          <p:cNvPr id="4" name="TextBox 3">
            <a:extLst>
              <a:ext uri="{FF2B5EF4-FFF2-40B4-BE49-F238E27FC236}">
                <a16:creationId xmlns:a16="http://schemas.microsoft.com/office/drawing/2014/main" id="{60519EB0-7178-1008-2ABA-909D189B0416}"/>
              </a:ext>
            </a:extLst>
          </p:cNvPr>
          <p:cNvSpPr txBox="1"/>
          <p:nvPr/>
        </p:nvSpPr>
        <p:spPr>
          <a:xfrm>
            <a:off x="653683" y="2421307"/>
            <a:ext cx="10132234" cy="234532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 machine learning-based stress classification system utilizes various algorithms (RF, DT, SVM, XGB, GB) and physiological signals (EDA, BVP, HRV) to achieve high accuracy (98.28% for 2-level, 97.02% for 3-level classification).</a:t>
            </a:r>
          </a:p>
          <a:p>
            <a:pPr marL="34290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However, limitations exist in terms of signal selection, interpretability, and real-world generalizability.</a:t>
            </a:r>
          </a:p>
        </p:txBody>
      </p:sp>
    </p:spTree>
    <p:extLst>
      <p:ext uri="{BB962C8B-B14F-4D97-AF65-F5344CB8AC3E}">
        <p14:creationId xmlns:p14="http://schemas.microsoft.com/office/powerpoint/2010/main" val="215834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21262B-C91D-2327-E470-BF47B75BDD29}"/>
              </a:ext>
            </a:extLst>
          </p:cNvPr>
          <p:cNvSpPr txBox="1"/>
          <p:nvPr/>
        </p:nvSpPr>
        <p:spPr>
          <a:xfrm>
            <a:off x="766733" y="846246"/>
            <a:ext cx="5690863"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DISADVANTAGES</a:t>
            </a:r>
          </a:p>
        </p:txBody>
      </p:sp>
      <p:sp>
        <p:nvSpPr>
          <p:cNvPr id="5" name="TextBox 4">
            <a:extLst>
              <a:ext uri="{FF2B5EF4-FFF2-40B4-BE49-F238E27FC236}">
                <a16:creationId xmlns:a16="http://schemas.microsoft.com/office/drawing/2014/main" id="{579F98F7-A415-E5B8-7F40-0C48A19CD4F1}"/>
              </a:ext>
            </a:extLst>
          </p:cNvPr>
          <p:cNvSpPr txBox="1"/>
          <p:nvPr/>
        </p:nvSpPr>
        <p:spPr>
          <a:xfrm>
            <a:off x="721298" y="1982146"/>
            <a:ext cx="8773510" cy="1631216"/>
          </a:xfrm>
          <a:prstGeom prst="rect">
            <a:avLst/>
          </a:prstGeom>
          <a:noFill/>
        </p:spPr>
        <p:txBody>
          <a:bodyPr wrap="square" rtlCol="0">
            <a:spAutoFit/>
          </a:bodyPr>
          <a:lstStyle/>
          <a:p>
            <a:pPr marL="285750" indent="-285750" algn="just">
              <a:buFont typeface="Wingdings" panose="05000000000000000000" pitchFamily="2" charset="2"/>
              <a:buChar char="Ø"/>
            </a:pPr>
            <a:r>
              <a:rPr lang="en-US" sz="2000" dirty="0"/>
              <a:t>The system is optimized for controlled testing conditions, potentially reducing accuracy in varied real-world environments. </a:t>
            </a:r>
          </a:p>
          <a:p>
            <a:pPr marL="285750" indent="-285750" algn="just">
              <a:buFont typeface="Wingdings" panose="05000000000000000000" pitchFamily="2" charset="2"/>
              <a:buChar char="Ø"/>
            </a:pPr>
            <a:r>
              <a:rPr lang="en-US" sz="2000" dirty="0"/>
              <a:t>Relies mainly on HRV and EDA, potentially overlooking other influential stress indicators.</a:t>
            </a:r>
          </a:p>
          <a:p>
            <a:pPr marL="285750" indent="-285750" algn="just">
              <a:buFont typeface="Wingdings" panose="05000000000000000000" pitchFamily="2" charset="2"/>
              <a:buChar char="Ø"/>
            </a:pPr>
            <a:r>
              <a:rPr lang="en-US" sz="2000" dirty="0"/>
              <a:t>GB may still limit explainability for end-users.</a:t>
            </a:r>
          </a:p>
        </p:txBody>
      </p:sp>
    </p:spTree>
    <p:extLst>
      <p:ext uri="{BB962C8B-B14F-4D97-AF65-F5344CB8AC3E}">
        <p14:creationId xmlns:p14="http://schemas.microsoft.com/office/powerpoint/2010/main" val="2970283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DF6D18-6522-2F18-FD09-12A27D3CD177}"/>
              </a:ext>
            </a:extLst>
          </p:cNvPr>
          <p:cNvSpPr txBox="1"/>
          <p:nvPr/>
        </p:nvSpPr>
        <p:spPr>
          <a:xfrm>
            <a:off x="769812" y="549391"/>
            <a:ext cx="7230008" cy="800219"/>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PROBLEM STATEMENT</a:t>
            </a:r>
          </a:p>
          <a:p>
            <a:endParaRPr lang="en-US" dirty="0"/>
          </a:p>
        </p:txBody>
      </p:sp>
      <p:sp>
        <p:nvSpPr>
          <p:cNvPr id="4" name="Scroll: Horizontal 3">
            <a:extLst>
              <a:ext uri="{FF2B5EF4-FFF2-40B4-BE49-F238E27FC236}">
                <a16:creationId xmlns:a16="http://schemas.microsoft.com/office/drawing/2014/main" id="{C9953834-8AA3-0793-2329-C120EA0D6D44}"/>
              </a:ext>
            </a:extLst>
          </p:cNvPr>
          <p:cNvSpPr/>
          <p:nvPr/>
        </p:nvSpPr>
        <p:spPr>
          <a:xfrm>
            <a:off x="2240924" y="714776"/>
            <a:ext cx="7418232" cy="6033753"/>
          </a:xfrm>
          <a:prstGeom prst="horizontalScroll">
            <a:avLst/>
          </a:prstGeom>
          <a:solidFill>
            <a:schemeClr val="accent2">
              <a:lumMod val="40000"/>
              <a:lumOff val="60000"/>
            </a:schemeClr>
          </a:solidFill>
          <a:effectLst>
            <a:outerShdw blurRad="76200" dir="18900000" sy="23000" kx="-1200000" algn="bl" rotWithShape="0">
              <a:prstClr val="black">
                <a:alpha val="2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6196FAC3-34C2-5B80-AB5B-EB7AC369E53C}"/>
              </a:ext>
            </a:extLst>
          </p:cNvPr>
          <p:cNvSpPr txBox="1"/>
          <p:nvPr/>
        </p:nvSpPr>
        <p:spPr>
          <a:xfrm>
            <a:off x="3264795" y="2485623"/>
            <a:ext cx="5441323" cy="2585323"/>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Develop an optimized machine learning framework that leverages wearable biosensor data to accurately classify stress levels, while ensuring explainability and generalizability across diverse real-world environments.</a:t>
            </a:r>
          </a:p>
          <a:p>
            <a:endParaRPr lang="en-US" dirty="0"/>
          </a:p>
        </p:txBody>
      </p:sp>
    </p:spTree>
    <p:extLst>
      <p:ext uri="{BB962C8B-B14F-4D97-AF65-F5344CB8AC3E}">
        <p14:creationId xmlns:p14="http://schemas.microsoft.com/office/powerpoint/2010/main" val="1684360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90CDEE-1045-66CA-A1F8-3632BC59D03A}"/>
              </a:ext>
            </a:extLst>
          </p:cNvPr>
          <p:cNvSpPr txBox="1"/>
          <p:nvPr/>
        </p:nvSpPr>
        <p:spPr>
          <a:xfrm>
            <a:off x="744015" y="465719"/>
            <a:ext cx="5986196"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PROPOSED SYSTEM</a:t>
            </a:r>
          </a:p>
        </p:txBody>
      </p:sp>
      <p:sp>
        <p:nvSpPr>
          <p:cNvPr id="5" name="TextBox 4">
            <a:extLst>
              <a:ext uri="{FF2B5EF4-FFF2-40B4-BE49-F238E27FC236}">
                <a16:creationId xmlns:a16="http://schemas.microsoft.com/office/drawing/2014/main" id="{0D607E20-4567-5641-0968-D180402653CF}"/>
              </a:ext>
            </a:extLst>
          </p:cNvPr>
          <p:cNvSpPr txBox="1"/>
          <p:nvPr/>
        </p:nvSpPr>
        <p:spPr>
          <a:xfrm>
            <a:off x="829208" y="1459632"/>
            <a:ext cx="9961848" cy="2814617"/>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2000" dirty="0"/>
              <a:t>The proposed system integrates advanced hybrid models and additional data sources (ambient noise, temperature) to enhance real-time stress detection accuracy and adaptability.</a:t>
            </a:r>
          </a:p>
          <a:p>
            <a:pPr marL="285750" indent="-285750" algn="just">
              <a:lnSpc>
                <a:spcPct val="150000"/>
              </a:lnSpc>
              <a:buFont typeface="Wingdings" panose="05000000000000000000" pitchFamily="2" charset="2"/>
              <a:buChar char="Ø"/>
            </a:pPr>
            <a:r>
              <a:rPr lang="en-US" sz="2000" dirty="0"/>
              <a:t>Key features include Temporal Fusion Transformer (TFT) for temporal sensitivity, AutoML for efficient model selection, and expanded physiological and environmental data inputs for comprehensive stress trigger analysis.</a:t>
            </a:r>
          </a:p>
        </p:txBody>
      </p:sp>
    </p:spTree>
    <p:extLst>
      <p:ext uri="{BB962C8B-B14F-4D97-AF65-F5344CB8AC3E}">
        <p14:creationId xmlns:p14="http://schemas.microsoft.com/office/powerpoint/2010/main" val="1989734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9B5B7B-7F09-84BA-FE05-E9265A15035C}"/>
              </a:ext>
            </a:extLst>
          </p:cNvPr>
          <p:cNvSpPr txBox="1"/>
          <p:nvPr/>
        </p:nvSpPr>
        <p:spPr>
          <a:xfrm>
            <a:off x="874644" y="610546"/>
            <a:ext cx="5918042"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ADVANTAGES</a:t>
            </a:r>
          </a:p>
        </p:txBody>
      </p:sp>
      <p:sp>
        <p:nvSpPr>
          <p:cNvPr id="4" name="TextBox 3">
            <a:extLst>
              <a:ext uri="{FF2B5EF4-FFF2-40B4-BE49-F238E27FC236}">
                <a16:creationId xmlns:a16="http://schemas.microsoft.com/office/drawing/2014/main" id="{8A7AFD19-F93E-F442-B7ED-ADC86FAF79A9}"/>
              </a:ext>
            </a:extLst>
          </p:cNvPr>
          <p:cNvSpPr txBox="1"/>
          <p:nvPr/>
        </p:nvSpPr>
        <p:spPr>
          <a:xfrm>
            <a:off x="494115" y="1828800"/>
            <a:ext cx="9742563" cy="1938992"/>
          </a:xfrm>
          <a:prstGeom prst="rect">
            <a:avLst/>
          </a:prstGeom>
          <a:noFill/>
        </p:spPr>
        <p:txBody>
          <a:bodyPr wrap="square" rtlCol="0">
            <a:spAutoFit/>
          </a:bodyPr>
          <a:lstStyle/>
          <a:p>
            <a:pPr marL="285750"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Adapts to diverse environments with expanded data inputs, offering more reliable stress detection in daily academic settings.</a:t>
            </a:r>
          </a:p>
          <a:p>
            <a:pPr marL="285750"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 Advanced models with explainability features enable more actionable insights for users and educators.</a:t>
            </a:r>
          </a:p>
          <a:p>
            <a:pPr marL="285750" indent="-285750"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Incorporates environmental and physiological factors, enhancing sensitivity to real-time stress indicators across varied conditions.</a:t>
            </a:r>
          </a:p>
        </p:txBody>
      </p:sp>
    </p:spTree>
    <p:extLst>
      <p:ext uri="{BB962C8B-B14F-4D97-AF65-F5344CB8AC3E}">
        <p14:creationId xmlns:p14="http://schemas.microsoft.com/office/powerpoint/2010/main" val="3479709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6F217D-D8D2-BD13-4427-D4B79F14600E}"/>
              </a:ext>
            </a:extLst>
          </p:cNvPr>
          <p:cNvSpPr txBox="1"/>
          <p:nvPr/>
        </p:nvSpPr>
        <p:spPr>
          <a:xfrm>
            <a:off x="653143" y="431243"/>
            <a:ext cx="10885714"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SYSTEM REQUIREMENTS SPECIFICATION</a:t>
            </a:r>
          </a:p>
        </p:txBody>
      </p:sp>
      <p:sp>
        <p:nvSpPr>
          <p:cNvPr id="3" name="TextBox 2">
            <a:extLst>
              <a:ext uri="{FF2B5EF4-FFF2-40B4-BE49-F238E27FC236}">
                <a16:creationId xmlns:a16="http://schemas.microsoft.com/office/drawing/2014/main" id="{D77DDDC0-F8A2-0D46-0F0C-224203483C2E}"/>
              </a:ext>
            </a:extLst>
          </p:cNvPr>
          <p:cNvSpPr txBox="1"/>
          <p:nvPr/>
        </p:nvSpPr>
        <p:spPr>
          <a:xfrm>
            <a:off x="653143" y="1448874"/>
            <a:ext cx="7147774"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FUNCTIONAL REQUIREMENTS</a:t>
            </a:r>
            <a:endParaRPr lang="en-US"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491DF51-E493-C23F-2099-598F3D9B879E}"/>
              </a:ext>
            </a:extLst>
          </p:cNvPr>
          <p:cNvSpPr txBox="1"/>
          <p:nvPr/>
        </p:nvSpPr>
        <p:spPr>
          <a:xfrm>
            <a:off x="6439437" y="1448874"/>
            <a:ext cx="5853448"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NON FUNCTIONAL REQUIREMENTS</a:t>
            </a:r>
          </a:p>
        </p:txBody>
      </p:sp>
      <p:sp>
        <p:nvSpPr>
          <p:cNvPr id="5" name="TextBox 4">
            <a:extLst>
              <a:ext uri="{FF2B5EF4-FFF2-40B4-BE49-F238E27FC236}">
                <a16:creationId xmlns:a16="http://schemas.microsoft.com/office/drawing/2014/main" id="{F3233D45-52F8-78A4-31DF-820DA09CA802}"/>
              </a:ext>
            </a:extLst>
          </p:cNvPr>
          <p:cNvSpPr txBox="1"/>
          <p:nvPr/>
        </p:nvSpPr>
        <p:spPr>
          <a:xfrm>
            <a:off x="7151254" y="2279561"/>
            <a:ext cx="3651161" cy="3730317"/>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Portability</a:t>
            </a:r>
          </a:p>
          <a:p>
            <a:pPr marL="342900" indent="-342900">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Security</a:t>
            </a:r>
          </a:p>
          <a:p>
            <a:pPr marL="342900" indent="-342900">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Maintainability</a:t>
            </a:r>
          </a:p>
          <a:p>
            <a:pPr marL="342900" indent="-342900">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Reliability</a:t>
            </a:r>
          </a:p>
          <a:p>
            <a:pPr marL="342900" indent="-342900">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Scalability</a:t>
            </a:r>
          </a:p>
          <a:p>
            <a:pPr marL="342900" indent="-342900">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Performance</a:t>
            </a:r>
          </a:p>
          <a:p>
            <a:pPr marL="342900" indent="-342900">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Reusability</a:t>
            </a:r>
          </a:p>
          <a:p>
            <a:pPr marL="342900" indent="-342900">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Flexibility</a:t>
            </a:r>
          </a:p>
        </p:txBody>
      </p:sp>
      <p:sp>
        <p:nvSpPr>
          <p:cNvPr id="6" name="TextBox 5">
            <a:extLst>
              <a:ext uri="{FF2B5EF4-FFF2-40B4-BE49-F238E27FC236}">
                <a16:creationId xmlns:a16="http://schemas.microsoft.com/office/drawing/2014/main" id="{9867F995-4E4E-B298-83BA-0B7C4E7BC4D6}"/>
              </a:ext>
            </a:extLst>
          </p:cNvPr>
          <p:cNvSpPr txBox="1"/>
          <p:nvPr/>
        </p:nvSpPr>
        <p:spPr>
          <a:xfrm>
            <a:off x="914400" y="2279561"/>
            <a:ext cx="3760631" cy="2806987"/>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Data Collection</a:t>
            </a:r>
          </a:p>
          <a:p>
            <a:pPr marL="342900" indent="-342900">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Data Analysis</a:t>
            </a:r>
          </a:p>
          <a:p>
            <a:pPr marL="342900" indent="-342900">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Data Preprocessing</a:t>
            </a:r>
          </a:p>
          <a:p>
            <a:pPr marL="342900" indent="-342900">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Model Training</a:t>
            </a:r>
          </a:p>
          <a:p>
            <a:pPr marL="342900" indent="-342900">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Model Testing</a:t>
            </a:r>
          </a:p>
          <a:p>
            <a:pPr marL="342900" indent="-342900">
              <a:lnSpc>
                <a:spcPct val="150000"/>
              </a:lnSpc>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User Interface</a:t>
            </a:r>
          </a:p>
        </p:txBody>
      </p:sp>
    </p:spTree>
    <p:extLst>
      <p:ext uri="{BB962C8B-B14F-4D97-AF65-F5344CB8AC3E}">
        <p14:creationId xmlns:p14="http://schemas.microsoft.com/office/powerpoint/2010/main" val="3223474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E00800-8CF9-4861-0BF3-37FCCFBC2811}"/>
              </a:ext>
            </a:extLst>
          </p:cNvPr>
          <p:cNvSpPr txBox="1"/>
          <p:nvPr/>
        </p:nvSpPr>
        <p:spPr>
          <a:xfrm>
            <a:off x="829208" y="511155"/>
            <a:ext cx="5810132"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SOFTWARE REQUIREMENTS</a:t>
            </a:r>
          </a:p>
        </p:txBody>
      </p:sp>
      <p:sp>
        <p:nvSpPr>
          <p:cNvPr id="3" name="TextBox 2">
            <a:extLst>
              <a:ext uri="{FF2B5EF4-FFF2-40B4-BE49-F238E27FC236}">
                <a16:creationId xmlns:a16="http://schemas.microsoft.com/office/drawing/2014/main" id="{A165BCEC-50D3-35F3-41FC-9F777D4A79D6}"/>
              </a:ext>
            </a:extLst>
          </p:cNvPr>
          <p:cNvSpPr txBox="1"/>
          <p:nvPr/>
        </p:nvSpPr>
        <p:spPr>
          <a:xfrm>
            <a:off x="482758" y="1533466"/>
            <a:ext cx="6503031" cy="3631763"/>
          </a:xfrm>
          <a:prstGeom prst="rect">
            <a:avLst/>
          </a:prstGeom>
          <a:noFill/>
        </p:spPr>
        <p:txBody>
          <a:bodyPr wrap="square" rtlCol="0">
            <a:spAutoFit/>
          </a:bodyPr>
          <a:lstStyle/>
          <a:p>
            <a:pPr marL="342900" marR="0" lvl="0" indent="-342900" algn="just">
              <a:lnSpc>
                <a:spcPct val="150000"/>
              </a:lnSpc>
              <a:spcAft>
                <a:spcPts val="1000"/>
              </a:spcAft>
              <a:buFont typeface="Wingdings" panose="05000000000000000000" pitchFamily="2" charset="2"/>
              <a:buChar char=""/>
              <a:tabLst>
                <a:tab pos="457200" algn="l"/>
              </a:tabLst>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Operating system 	             :   </a:t>
            </a:r>
            <a:r>
              <a:rPr lang="en-US" sz="1800" dirty="0">
                <a:effectLst/>
                <a:latin typeface="Calibri" panose="020F0502020204030204" pitchFamily="34" charset="0"/>
                <a:ea typeface="DengXian" panose="02010600030101010101" pitchFamily="2" charset="-122"/>
                <a:cs typeface="Times New Roman" panose="02020603050405020304" pitchFamily="18" charset="0"/>
              </a:rPr>
              <a:t>Windows 7 Ultimate.</a:t>
            </a:r>
          </a:p>
          <a:p>
            <a:pPr marL="342900" marR="0" lvl="0" indent="-342900" algn="just">
              <a:lnSpc>
                <a:spcPct val="150000"/>
              </a:lnSpc>
              <a:spcAft>
                <a:spcPts val="1000"/>
              </a:spcAft>
              <a:buFont typeface="Wingdings" panose="05000000000000000000" pitchFamily="2" charset="2"/>
              <a:buChar char=""/>
              <a:tabLst>
                <a:tab pos="457200" algn="l"/>
              </a:tabLst>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Coding Language</a:t>
            </a:r>
            <a:r>
              <a:rPr lang="en-US" b="1" dirty="0">
                <a:latin typeface="Calibri" panose="020F0502020204030204" pitchFamily="34" charset="0"/>
                <a:ea typeface="DengXian" panose="02010600030101010101" pitchFamily="2" charset="-122"/>
                <a:cs typeface="Times New Roman" panose="02020603050405020304" pitchFamily="18" charset="0"/>
              </a:rPr>
              <a:t>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a:effectLst/>
                <a:latin typeface="Calibri" panose="020F0502020204030204" pitchFamily="34" charset="0"/>
                <a:ea typeface="DengXian" panose="02010600030101010101" pitchFamily="2" charset="-122"/>
                <a:cs typeface="Times New Roman" panose="02020603050405020304" pitchFamily="18" charset="0"/>
              </a:rPr>
              <a:t>Python.</a:t>
            </a:r>
          </a:p>
          <a:p>
            <a:pPr marL="342900" marR="0" lvl="0" indent="-342900" algn="just">
              <a:lnSpc>
                <a:spcPct val="150000"/>
              </a:lnSpc>
              <a:spcAft>
                <a:spcPts val="1000"/>
              </a:spcAft>
              <a:buFont typeface="Wingdings" panose="05000000000000000000" pitchFamily="2" charset="2"/>
              <a:buChar char=""/>
              <a:tabLst>
                <a:tab pos="457200" algn="l"/>
              </a:tabLst>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Front-End		             :   </a:t>
            </a:r>
            <a:r>
              <a:rPr lang="en-US" sz="1800" dirty="0">
                <a:effectLst/>
                <a:latin typeface="Calibri" panose="020F0502020204030204" pitchFamily="34" charset="0"/>
                <a:ea typeface="DengXian" panose="02010600030101010101" pitchFamily="2" charset="-122"/>
                <a:cs typeface="Times New Roman" panose="02020603050405020304" pitchFamily="18" charset="0"/>
              </a:rPr>
              <a:t>Python.</a:t>
            </a:r>
          </a:p>
          <a:p>
            <a:pPr marL="342900" marR="0" lvl="0" indent="-342900" algn="just">
              <a:lnSpc>
                <a:spcPct val="150000"/>
              </a:lnSpc>
              <a:spcAft>
                <a:spcPts val="1000"/>
              </a:spcAft>
              <a:buFont typeface="Wingdings" panose="05000000000000000000" pitchFamily="2" charset="2"/>
              <a:buChar char=""/>
              <a:tabLst>
                <a:tab pos="457200" algn="l"/>
              </a:tabLst>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Back-End		             :   </a:t>
            </a:r>
            <a:r>
              <a:rPr lang="en-US" b="1" dirty="0">
                <a:latin typeface="Calibri" panose="020F0502020204030204" pitchFamily="34" charset="0"/>
                <a:ea typeface="DengXian" panose="02010600030101010101" pitchFamily="2" charset="-122"/>
                <a:cs typeface="Times New Roman" panose="02020603050405020304" pitchFamily="18" charset="0"/>
              </a:rPr>
              <a:t>F</a:t>
            </a:r>
            <a:r>
              <a:rPr lang="en-US" sz="1800" dirty="0">
                <a:effectLst/>
                <a:latin typeface="Calibri" panose="020F0502020204030204" pitchFamily="34" charset="0"/>
                <a:ea typeface="DengXian" panose="02010600030101010101" pitchFamily="2" charset="-122"/>
                <a:cs typeface="Times New Roman" panose="02020603050405020304" pitchFamily="18" charset="0"/>
              </a:rPr>
              <a:t>lask</a:t>
            </a:r>
          </a:p>
          <a:p>
            <a:pPr marL="342900" marR="0" lvl="0" indent="-342900" algn="just">
              <a:lnSpc>
                <a:spcPct val="150000"/>
              </a:lnSpc>
              <a:spcAft>
                <a:spcPts val="1000"/>
              </a:spcAft>
              <a:buFont typeface="Wingdings" panose="05000000000000000000" pitchFamily="2" charset="2"/>
              <a:buChar char=""/>
              <a:tabLst>
                <a:tab pos="457200" algn="l"/>
              </a:tabLst>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Designing		             :</a:t>
            </a:r>
            <a:r>
              <a:rPr lang="en-US" sz="1800" dirty="0">
                <a:effectLst/>
                <a:latin typeface="Calibri" panose="020F0502020204030204" pitchFamily="34" charset="0"/>
                <a:ea typeface="DengXian" panose="02010600030101010101" pitchFamily="2" charset="-122"/>
                <a:cs typeface="Times New Roman" panose="02020603050405020304" pitchFamily="18" charset="0"/>
              </a:rPr>
              <a:t>   Html,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css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javascript</a:t>
            </a:r>
            <a:r>
              <a:rPr lang="en-US" sz="1800" dirty="0">
                <a:effectLst/>
                <a:latin typeface="Calibri" panose="020F0502020204030204" pitchFamily="34" charset="0"/>
                <a:ea typeface="DengXian" panose="02010600030101010101" pitchFamily="2" charset="-122"/>
                <a:cs typeface="Times New Roman" panose="02020603050405020304" pitchFamily="18" charset="0"/>
              </a:rPr>
              <a:t>.</a:t>
            </a:r>
          </a:p>
          <a:p>
            <a:pPr marL="342900" marR="0" lvl="0" indent="-342900" algn="just">
              <a:lnSpc>
                <a:spcPct val="150000"/>
              </a:lnSpc>
              <a:spcAft>
                <a:spcPts val="1000"/>
              </a:spcAft>
              <a:buFont typeface="Wingdings" panose="05000000000000000000" pitchFamily="2" charset="2"/>
              <a:buChar char=""/>
              <a:tabLst>
                <a:tab pos="457200" algn="l"/>
              </a:tabLst>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Data Base		             :   </a:t>
            </a:r>
            <a:r>
              <a:rPr lang="en-US" sz="1800" dirty="0">
                <a:effectLst/>
                <a:latin typeface="Calibri" panose="020F0502020204030204" pitchFamily="34" charset="0"/>
                <a:ea typeface="DengXian" panose="02010600030101010101" pitchFamily="2" charset="-122"/>
                <a:cs typeface="Times New Roman" panose="02020603050405020304" pitchFamily="18" charset="0"/>
              </a:rPr>
              <a:t>MySQL (WAMP Server).</a:t>
            </a:r>
          </a:p>
          <a:p>
            <a:endParaRPr lang="en-US" dirty="0"/>
          </a:p>
        </p:txBody>
      </p:sp>
    </p:spTree>
    <p:extLst>
      <p:ext uri="{BB962C8B-B14F-4D97-AF65-F5344CB8AC3E}">
        <p14:creationId xmlns:p14="http://schemas.microsoft.com/office/powerpoint/2010/main" val="2277268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32A48-4D7A-662C-99FD-98A71F12146E}"/>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CONTENTS</a:t>
            </a:r>
          </a:p>
        </p:txBody>
      </p:sp>
      <p:sp>
        <p:nvSpPr>
          <p:cNvPr id="3" name="TextBox 2">
            <a:extLst>
              <a:ext uri="{FF2B5EF4-FFF2-40B4-BE49-F238E27FC236}">
                <a16:creationId xmlns:a16="http://schemas.microsoft.com/office/drawing/2014/main" id="{766468ED-F975-439D-82C1-64305F127307}"/>
              </a:ext>
            </a:extLst>
          </p:cNvPr>
          <p:cNvSpPr txBox="1"/>
          <p:nvPr/>
        </p:nvSpPr>
        <p:spPr>
          <a:xfrm>
            <a:off x="891397" y="2274838"/>
            <a:ext cx="7694761" cy="2308324"/>
          </a:xfrm>
          <a:prstGeom prst="rect">
            <a:avLst/>
          </a:prstGeom>
          <a:noFill/>
        </p:spPr>
        <p:txBody>
          <a:bodyPr wrap="square" rtlCol="0">
            <a:spAutoFit/>
          </a:bodyPr>
          <a:lstStyle/>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ABSTRACT</a:t>
            </a: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INTRODUCTION</a:t>
            </a: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LITERATURE SURVEY</a:t>
            </a: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SYSTEM ANALYSIS</a:t>
            </a: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SYSTEM REQUIREMENTS SPECIFICATION</a:t>
            </a: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59044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D2F27E-0AA7-02EE-5E36-2E13350B1DED}"/>
              </a:ext>
            </a:extLst>
          </p:cNvPr>
          <p:cNvSpPr txBox="1"/>
          <p:nvPr/>
        </p:nvSpPr>
        <p:spPr>
          <a:xfrm>
            <a:off x="658823" y="704258"/>
            <a:ext cx="7303841"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SYSTEM REQUIREMENTS</a:t>
            </a:r>
          </a:p>
        </p:txBody>
      </p:sp>
      <p:sp>
        <p:nvSpPr>
          <p:cNvPr id="3" name="TextBox 2">
            <a:extLst>
              <a:ext uri="{FF2B5EF4-FFF2-40B4-BE49-F238E27FC236}">
                <a16:creationId xmlns:a16="http://schemas.microsoft.com/office/drawing/2014/main" id="{BC632DBA-BE94-4643-2E31-DD937DFD437F}"/>
              </a:ext>
            </a:extLst>
          </p:cNvPr>
          <p:cNvSpPr txBox="1"/>
          <p:nvPr/>
        </p:nvSpPr>
        <p:spPr>
          <a:xfrm>
            <a:off x="329412" y="1552130"/>
            <a:ext cx="6917635" cy="2710999"/>
          </a:xfrm>
          <a:prstGeom prst="rect">
            <a:avLst/>
          </a:prstGeom>
          <a:noFill/>
        </p:spPr>
        <p:txBody>
          <a:bodyPr wrap="square" rtlCol="0">
            <a:spAutoFit/>
          </a:bodyPr>
          <a:lstStyle/>
          <a:p>
            <a:pPr marL="0" marR="0">
              <a:lnSpc>
                <a:spcPts val="1000"/>
              </a:lnSpc>
            </a:pP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a:lnSpc>
                <a:spcPts val="600"/>
              </a:lnSpc>
              <a:spcBef>
                <a:spcPts val="20"/>
              </a:spcBef>
            </a:pP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a:lnSpc>
                <a:spcPts val="1000"/>
              </a:lnSpc>
            </a:pP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p>
          <a:p>
            <a:pPr marL="304165" marR="0"/>
            <a:r>
              <a:rPr lang="en-US" sz="1800" dirty="0">
                <a:effectLst/>
                <a:latin typeface="Segoe UI Symbol" panose="020B0502040204020203" pitchFamily="34" charset="0"/>
                <a:ea typeface="Segoe UI Symbol" panose="020B0502040204020203" pitchFamily="34" charset="0"/>
                <a:cs typeface="Segoe UI Symbol" panose="020B0502040204020203" pitchFamily="34" charset="0"/>
              </a:rPr>
              <a:t>➢   </a:t>
            </a:r>
            <a:r>
              <a:rPr lang="en-US" sz="1800" spc="5" dirty="0">
                <a:effectLst/>
                <a:latin typeface="Calibri" panose="020F0502020204030204" pitchFamily="34" charset="0"/>
                <a:ea typeface="DengXian" panose="02010600030101010101" pitchFamily="2" charset="-122"/>
                <a:cs typeface="Times New Roman" panose="02020603050405020304" pitchFamily="18" charset="0"/>
              </a:rPr>
              <a:t>P</a:t>
            </a:r>
            <a:r>
              <a:rPr lang="en-US" sz="1800" dirty="0">
                <a:effectLst/>
                <a:latin typeface="Calibri" panose="020F0502020204030204" pitchFamily="34" charset="0"/>
                <a:ea typeface="DengXian" panose="02010600030101010101" pitchFamily="2" charset="-122"/>
                <a:cs typeface="Times New Roman" panose="02020603050405020304" pitchFamily="18" charset="0"/>
              </a:rPr>
              <a:t>ro</a:t>
            </a:r>
            <a:r>
              <a:rPr lang="en-US" sz="1800" spc="-10" dirty="0">
                <a:effectLst/>
                <a:latin typeface="Calibri" panose="020F0502020204030204" pitchFamily="34" charset="0"/>
                <a:ea typeface="DengXian" panose="02010600030101010101" pitchFamily="2" charset="-122"/>
                <a:cs typeface="Times New Roman" panose="02020603050405020304" pitchFamily="18" charset="0"/>
              </a:rPr>
              <a:t>c</a:t>
            </a:r>
            <a:r>
              <a:rPr lang="en-US" sz="1800" spc="-5" dirty="0">
                <a:effectLst/>
                <a:latin typeface="Calibri" panose="020F0502020204030204" pitchFamily="34" charset="0"/>
                <a:ea typeface="DengXian" panose="02010600030101010101" pitchFamily="2" charset="-122"/>
                <a:cs typeface="Times New Roman" panose="02020603050405020304" pitchFamily="18" charset="0"/>
              </a:rPr>
              <a:t>e</a:t>
            </a:r>
            <a:r>
              <a:rPr lang="en-US" sz="1800" dirty="0">
                <a:effectLst/>
                <a:latin typeface="Calibri" panose="020F0502020204030204" pitchFamily="34" charset="0"/>
                <a:ea typeface="DengXian" panose="02010600030101010101" pitchFamily="2" charset="-122"/>
                <a:cs typeface="Times New Roman" panose="02020603050405020304" pitchFamily="18" charset="0"/>
              </a:rPr>
              <a:t>ssor</a:t>
            </a:r>
            <a:r>
              <a:rPr lang="en-US" spc="295" dirty="0">
                <a:latin typeface="Calibri" panose="020F0502020204030204" pitchFamily="34" charset="0"/>
                <a:ea typeface="DengXian" panose="02010600030101010101" pitchFamily="2" charset="-122"/>
                <a:cs typeface="Times New Roman" panose="02020603050405020304" pitchFamily="18" charset="0"/>
              </a:rPr>
              <a:t>		-</a:t>
            </a:r>
            <a:r>
              <a:rPr lang="en-US" sz="1800" spc="5" dirty="0">
                <a:effectLst/>
                <a:latin typeface="Calibri" panose="020F0502020204030204" pitchFamily="34" charset="0"/>
                <a:ea typeface="DengXian" panose="02010600030101010101" pitchFamily="2" charset="-122"/>
                <a:cs typeface="Times New Roman" panose="02020603050405020304" pitchFamily="18" charset="0"/>
              </a:rPr>
              <a:t>P</a:t>
            </a:r>
            <a:r>
              <a:rPr lang="en-US" sz="1800" spc="-5" dirty="0">
                <a:effectLst/>
                <a:latin typeface="Calibri" panose="020F0502020204030204" pitchFamily="34" charset="0"/>
                <a:ea typeface="DengXian" panose="02010600030101010101" pitchFamily="2" charset="-122"/>
                <a:cs typeface="Times New Roman" panose="02020603050405020304" pitchFamily="18" charset="0"/>
              </a:rPr>
              <a:t>e</a:t>
            </a:r>
            <a:r>
              <a:rPr lang="en-US" sz="1800" dirty="0">
                <a:effectLst/>
                <a:latin typeface="Calibri" panose="020F0502020204030204" pitchFamily="34" charset="0"/>
                <a:ea typeface="DengXian" panose="02010600030101010101" pitchFamily="2" charset="-122"/>
                <a:cs typeface="Times New Roman" panose="02020603050405020304" pitchFamily="18" charset="0"/>
              </a:rPr>
              <a:t>nt</a:t>
            </a:r>
            <a:r>
              <a:rPr lang="en-US" sz="1800" spc="5" dirty="0">
                <a:effectLst/>
                <a:latin typeface="Calibri" panose="020F0502020204030204" pitchFamily="34" charset="0"/>
                <a:ea typeface="DengXian" panose="02010600030101010101" pitchFamily="2" charset="-122"/>
                <a:cs typeface="Times New Roman" panose="02020603050405020304" pitchFamily="18" charset="0"/>
              </a:rPr>
              <a:t>i</a:t>
            </a:r>
            <a:r>
              <a:rPr lang="en-US" sz="1800" dirty="0">
                <a:effectLst/>
                <a:latin typeface="Calibri" panose="020F0502020204030204" pitchFamily="34" charset="0"/>
                <a:ea typeface="DengXian" panose="02010600030101010101" pitchFamily="2" charset="-122"/>
                <a:cs typeface="Times New Roman" panose="02020603050405020304" pitchFamily="18" charset="0"/>
              </a:rPr>
              <a:t>um</a:t>
            </a:r>
            <a:r>
              <a:rPr lang="en-US" sz="1800" spc="5"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spc="10" dirty="0">
                <a:effectLst/>
                <a:latin typeface="Calibri" panose="020F0502020204030204" pitchFamily="34" charset="0"/>
                <a:ea typeface="DengXian" panose="02010600030101010101" pitchFamily="2" charset="-122"/>
                <a:cs typeface="Times New Roman" panose="02020603050405020304" pitchFamily="18" charset="0"/>
              </a:rPr>
              <a:t>–</a:t>
            </a:r>
            <a:r>
              <a:rPr lang="en-US" sz="1800" spc="-30" dirty="0">
                <a:effectLst/>
                <a:latin typeface="Calibri" panose="020F0502020204030204" pitchFamily="34" charset="0"/>
                <a:ea typeface="DengXian" panose="02010600030101010101" pitchFamily="2" charset="-122"/>
                <a:cs typeface="Times New Roman" panose="02020603050405020304" pitchFamily="18" charset="0"/>
              </a:rPr>
              <a:t>IV</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ts val="700"/>
              </a:lnSpc>
              <a:spcBef>
                <a:spcPts val="30"/>
              </a:spcBef>
            </a:pP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p>
          <a:p>
            <a:pPr marL="303530" marR="0"/>
            <a:r>
              <a:rPr lang="en-US" sz="1800" dirty="0">
                <a:effectLst/>
                <a:latin typeface="Segoe UI Symbol" panose="020B0502040204020203" pitchFamily="34" charset="0"/>
                <a:ea typeface="Segoe UI Symbol" panose="020B0502040204020203" pitchFamily="34" charset="0"/>
                <a:cs typeface="Segoe UI Symbol" panose="020B0502040204020203" pitchFamily="34" charset="0"/>
              </a:rPr>
              <a:t>➢  </a:t>
            </a:r>
            <a:r>
              <a:rPr lang="en-US" sz="1800" spc="40" dirty="0">
                <a:effectLst/>
                <a:latin typeface="Segoe UI Symbol" panose="020B0502040204020203" pitchFamily="34" charset="0"/>
                <a:ea typeface="Segoe UI Symbol" panose="020B0502040204020203" pitchFamily="34" charset="0"/>
                <a:cs typeface="Segoe UI Symbol" panose="020B0502040204020203" pitchFamily="34" charset="0"/>
              </a:rPr>
              <a:t> </a:t>
            </a:r>
            <a:r>
              <a:rPr lang="en-US" sz="1800" dirty="0">
                <a:effectLst/>
                <a:latin typeface="Calibri" panose="020F0502020204030204" pitchFamily="34" charset="0"/>
                <a:ea typeface="DengXian" panose="02010600030101010101" pitchFamily="2" charset="-122"/>
                <a:cs typeface="Times New Roman" panose="02020603050405020304" pitchFamily="18" charset="0"/>
              </a:rPr>
              <a:t>RAM		- </a:t>
            </a:r>
            <a:r>
              <a:rPr lang="en-US" sz="1800" spc="295" dirty="0">
                <a:effectLst/>
                <a:latin typeface="Calibri" panose="020F0502020204030204" pitchFamily="34" charset="0"/>
                <a:ea typeface="DengXian" panose="02010600030101010101" pitchFamily="2" charset="-122"/>
                <a:cs typeface="Times New Roman" panose="02020603050405020304" pitchFamily="18" charset="0"/>
              </a:rPr>
              <a:t>4</a:t>
            </a:r>
            <a:r>
              <a:rPr lang="en-US" sz="1800" dirty="0">
                <a:effectLst/>
                <a:latin typeface="Calibri" panose="020F0502020204030204" pitchFamily="34" charset="0"/>
                <a:ea typeface="DengXian" panose="02010600030101010101" pitchFamily="2" charset="-122"/>
                <a:cs typeface="Times New Roman" panose="02020603050405020304" pitchFamily="18" charset="0"/>
              </a:rPr>
              <a:t> GB</a:t>
            </a:r>
            <a:r>
              <a:rPr lang="en-US" sz="1800" spc="-1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a:effectLst/>
                <a:latin typeface="Calibri" panose="020F0502020204030204" pitchFamily="34" charset="0"/>
                <a:ea typeface="DengXian" panose="02010600030101010101" pitchFamily="2" charset="-122"/>
                <a:cs typeface="Times New Roman" panose="02020603050405020304" pitchFamily="18" charset="0"/>
              </a:rPr>
              <a:t>(min)</a:t>
            </a:r>
          </a:p>
          <a:p>
            <a:pPr marL="303530" marR="0">
              <a:spcBef>
                <a:spcPts val="465"/>
              </a:spcBef>
            </a:pPr>
            <a:r>
              <a:rPr lang="en-US" sz="1800" dirty="0">
                <a:effectLst/>
                <a:latin typeface="Segoe UI Symbol" panose="020B0502040204020203" pitchFamily="34" charset="0"/>
                <a:ea typeface="Segoe UI Symbol" panose="020B0502040204020203" pitchFamily="34" charset="0"/>
                <a:cs typeface="Segoe UI Symbol" panose="020B0502040204020203" pitchFamily="34" charset="0"/>
              </a:rPr>
              <a:t>➢  </a:t>
            </a:r>
            <a:r>
              <a:rPr lang="en-US" sz="1800" spc="40" dirty="0">
                <a:effectLst/>
                <a:latin typeface="Segoe UI Symbol" panose="020B0502040204020203" pitchFamily="34" charset="0"/>
                <a:ea typeface="Segoe UI Symbol" panose="020B0502040204020203" pitchFamily="34" charset="0"/>
                <a:cs typeface="Segoe UI Symbol" panose="020B0502040204020203" pitchFamily="34" charset="0"/>
              </a:rPr>
              <a:t> </a:t>
            </a:r>
            <a:r>
              <a:rPr lang="en-US" sz="1800" dirty="0">
                <a:effectLst/>
                <a:latin typeface="Calibri" panose="020F0502020204030204" pitchFamily="34" charset="0"/>
                <a:ea typeface="DengXian" panose="02010600030101010101" pitchFamily="2" charset="-122"/>
                <a:cs typeface="Times New Roman" panose="02020603050405020304" pitchFamily="18" charset="0"/>
              </a:rPr>
              <a:t>H</a:t>
            </a:r>
            <a:r>
              <a:rPr lang="en-US" sz="1800" spc="-5" dirty="0">
                <a:effectLst/>
                <a:latin typeface="Calibri" panose="020F0502020204030204" pitchFamily="34" charset="0"/>
                <a:ea typeface="DengXian" panose="02010600030101010101" pitchFamily="2" charset="-122"/>
                <a:cs typeface="Times New Roman" panose="02020603050405020304" pitchFamily="18" charset="0"/>
              </a:rPr>
              <a:t>a</a:t>
            </a:r>
            <a:r>
              <a:rPr lang="en-US" sz="1800" dirty="0">
                <a:effectLst/>
                <a:latin typeface="Calibri" panose="020F0502020204030204" pitchFamily="34" charset="0"/>
                <a:ea typeface="DengXian" panose="02010600030101010101" pitchFamily="2" charset="-122"/>
                <a:cs typeface="Times New Roman" panose="02020603050405020304" pitchFamily="18" charset="0"/>
              </a:rPr>
              <a:t>rd </a:t>
            </a:r>
            <a:r>
              <a:rPr lang="en-US" sz="1800" spc="-5" dirty="0">
                <a:effectLst/>
                <a:latin typeface="Calibri" panose="020F0502020204030204" pitchFamily="34" charset="0"/>
                <a:ea typeface="DengXian" panose="02010600030101010101" pitchFamily="2" charset="-122"/>
                <a:cs typeface="Times New Roman" panose="02020603050405020304" pitchFamily="18" charset="0"/>
              </a:rPr>
              <a:t>D</a:t>
            </a:r>
            <a:r>
              <a:rPr lang="en-US" sz="1800" dirty="0">
                <a:effectLst/>
                <a:latin typeface="Calibri" panose="020F0502020204030204" pitchFamily="34" charset="0"/>
                <a:ea typeface="DengXian" panose="02010600030101010101" pitchFamily="2" charset="-122"/>
                <a:cs typeface="Times New Roman" panose="02020603050405020304" pitchFamily="18" charset="0"/>
              </a:rPr>
              <a:t>isk		- 20 GB</a:t>
            </a:r>
          </a:p>
          <a:p>
            <a:pPr marL="304165" marR="0">
              <a:spcBef>
                <a:spcPts val="480"/>
              </a:spcBef>
            </a:pPr>
            <a:r>
              <a:rPr lang="en-US" sz="1800" dirty="0">
                <a:effectLst/>
                <a:latin typeface="Segoe UI Symbol" panose="020B0502040204020203" pitchFamily="34" charset="0"/>
                <a:ea typeface="Segoe UI Symbol" panose="020B0502040204020203" pitchFamily="34" charset="0"/>
                <a:cs typeface="Segoe UI Symbol" panose="020B0502040204020203" pitchFamily="34" charset="0"/>
              </a:rPr>
              <a:t>➢  </a:t>
            </a:r>
            <a:r>
              <a:rPr lang="en-US" sz="1800" spc="40" dirty="0">
                <a:effectLst/>
                <a:latin typeface="Segoe UI Symbol" panose="020B0502040204020203" pitchFamily="34" charset="0"/>
                <a:ea typeface="Segoe UI Symbol" panose="020B0502040204020203" pitchFamily="34" charset="0"/>
                <a:cs typeface="Segoe UI Symbol" panose="020B0502040204020203" pitchFamily="34" charset="0"/>
              </a:rPr>
              <a:t> </a:t>
            </a:r>
            <a:r>
              <a:rPr lang="en-US" sz="1800" dirty="0">
                <a:effectLst/>
                <a:latin typeface="Calibri" panose="020F0502020204030204" pitchFamily="34" charset="0"/>
                <a:ea typeface="DengXian" panose="02010600030101010101" pitchFamily="2" charset="-122"/>
                <a:cs typeface="Times New Roman" panose="02020603050405020304" pitchFamily="18" charset="0"/>
              </a:rPr>
              <a:t>K</a:t>
            </a:r>
            <a:r>
              <a:rPr lang="en-US" sz="1800" spc="15" dirty="0">
                <a:effectLst/>
                <a:latin typeface="Calibri" panose="020F0502020204030204" pitchFamily="34" charset="0"/>
                <a:ea typeface="DengXian" panose="02010600030101010101" pitchFamily="2" charset="-122"/>
                <a:cs typeface="Times New Roman" panose="02020603050405020304" pitchFamily="18" charset="0"/>
              </a:rPr>
              <a:t>e</a:t>
            </a:r>
            <a:r>
              <a:rPr lang="en-US" sz="1800" dirty="0">
                <a:effectLst/>
                <a:latin typeface="Calibri" panose="020F0502020204030204" pitchFamily="34" charset="0"/>
                <a:ea typeface="DengXian" panose="02010600030101010101" pitchFamily="2" charset="-122"/>
                <a:cs typeface="Times New Roman" panose="02020603050405020304" pitchFamily="18" charset="0"/>
              </a:rPr>
              <a:t>y</a:t>
            </a:r>
            <a:r>
              <a:rPr lang="en-US" sz="1800" spc="-25"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spc="-10" dirty="0">
                <a:effectLst/>
                <a:latin typeface="Calibri" panose="020F0502020204030204" pitchFamily="34" charset="0"/>
                <a:ea typeface="DengXian" panose="02010600030101010101" pitchFamily="2" charset="-122"/>
                <a:cs typeface="Times New Roman" panose="02020603050405020304" pitchFamily="18" charset="0"/>
              </a:rPr>
              <a:t>B</a:t>
            </a:r>
            <a:r>
              <a:rPr lang="en-US" sz="1800" spc="10" dirty="0">
                <a:effectLst/>
                <a:latin typeface="Calibri" panose="020F0502020204030204" pitchFamily="34" charset="0"/>
                <a:ea typeface="DengXian" panose="02010600030101010101" pitchFamily="2" charset="-122"/>
                <a:cs typeface="Times New Roman" panose="02020603050405020304" pitchFamily="18" charset="0"/>
              </a:rPr>
              <a:t>o</a:t>
            </a:r>
            <a:r>
              <a:rPr lang="en-US" sz="1800" spc="-5" dirty="0">
                <a:effectLst/>
                <a:latin typeface="Calibri" panose="020F0502020204030204" pitchFamily="34" charset="0"/>
                <a:ea typeface="DengXian" panose="02010600030101010101" pitchFamily="2" charset="-122"/>
                <a:cs typeface="Times New Roman" panose="02020603050405020304" pitchFamily="18" charset="0"/>
              </a:rPr>
              <a:t>a</a:t>
            </a:r>
            <a:r>
              <a:rPr lang="en-US" sz="1800" dirty="0">
                <a:effectLst/>
                <a:latin typeface="Calibri" panose="020F0502020204030204" pitchFamily="34" charset="0"/>
                <a:ea typeface="DengXian" panose="02010600030101010101" pitchFamily="2" charset="-122"/>
                <a:cs typeface="Times New Roman" panose="02020603050405020304" pitchFamily="18" charset="0"/>
              </a:rPr>
              <a:t>rd		- </a:t>
            </a:r>
            <a:r>
              <a:rPr lang="en-US" sz="1800" spc="5" dirty="0">
                <a:effectLst/>
                <a:latin typeface="Calibri" panose="020F0502020204030204" pitchFamily="34" charset="0"/>
                <a:ea typeface="DengXian" panose="02010600030101010101" pitchFamily="2" charset="-122"/>
                <a:cs typeface="Times New Roman" panose="02020603050405020304" pitchFamily="18" charset="0"/>
              </a:rPr>
              <a:t>S</a:t>
            </a:r>
            <a:r>
              <a:rPr lang="en-US" sz="1800" dirty="0">
                <a:effectLst/>
                <a:latin typeface="Calibri" panose="020F0502020204030204" pitchFamily="34" charset="0"/>
                <a:ea typeface="DengXian" panose="02010600030101010101" pitchFamily="2" charset="-122"/>
                <a:cs typeface="Times New Roman" panose="02020603050405020304" pitchFamily="18" charset="0"/>
              </a:rPr>
              <a:t>tand</a:t>
            </a:r>
            <a:r>
              <a:rPr lang="en-US" sz="1800" spc="-5" dirty="0">
                <a:effectLst/>
                <a:latin typeface="Calibri" panose="020F0502020204030204" pitchFamily="34" charset="0"/>
                <a:ea typeface="DengXian" panose="02010600030101010101" pitchFamily="2" charset="-122"/>
                <a:cs typeface="Times New Roman" panose="02020603050405020304" pitchFamily="18" charset="0"/>
              </a:rPr>
              <a:t>a</a:t>
            </a:r>
            <a:r>
              <a:rPr lang="en-US" sz="1800" dirty="0">
                <a:effectLst/>
                <a:latin typeface="Calibri" panose="020F0502020204030204" pitchFamily="34" charset="0"/>
                <a:ea typeface="DengXian" panose="02010600030101010101" pitchFamily="2" charset="-122"/>
                <a:cs typeface="Times New Roman" panose="02020603050405020304" pitchFamily="18" charset="0"/>
              </a:rPr>
              <a:t>rd Windows K</a:t>
            </a:r>
            <a:r>
              <a:rPr lang="en-US" sz="1800" spc="-5" dirty="0">
                <a:effectLst/>
                <a:latin typeface="Calibri" panose="020F0502020204030204" pitchFamily="34" charset="0"/>
                <a:ea typeface="DengXian" panose="02010600030101010101" pitchFamily="2" charset="-122"/>
                <a:cs typeface="Times New Roman" panose="02020603050405020304" pitchFamily="18" charset="0"/>
              </a:rPr>
              <a:t>e</a:t>
            </a:r>
            <a:r>
              <a:rPr lang="en-US" sz="1800" spc="-25" dirty="0">
                <a:effectLst/>
                <a:latin typeface="Calibri" panose="020F0502020204030204" pitchFamily="34" charset="0"/>
                <a:ea typeface="DengXian" panose="02010600030101010101" pitchFamily="2" charset="-122"/>
                <a:cs typeface="Times New Roman" panose="02020603050405020304" pitchFamily="18" charset="0"/>
              </a:rPr>
              <a:t>y</a:t>
            </a:r>
            <a:r>
              <a:rPr lang="en-US" sz="1800" spc="10" dirty="0">
                <a:effectLst/>
                <a:latin typeface="Calibri" panose="020F0502020204030204" pitchFamily="34" charset="0"/>
                <a:ea typeface="DengXian" panose="02010600030101010101" pitchFamily="2" charset="-122"/>
                <a:cs typeface="Times New Roman" panose="02020603050405020304" pitchFamily="18" charset="0"/>
              </a:rPr>
              <a:t>b</a:t>
            </a:r>
            <a:r>
              <a:rPr lang="en-US" sz="1800" dirty="0">
                <a:effectLst/>
                <a:latin typeface="Calibri" panose="020F0502020204030204" pitchFamily="34" charset="0"/>
                <a:ea typeface="DengXian" panose="02010600030101010101" pitchFamily="2" charset="-122"/>
                <a:cs typeface="Times New Roman" panose="02020603050405020304" pitchFamily="18" charset="0"/>
              </a:rPr>
              <a:t>o</a:t>
            </a:r>
            <a:r>
              <a:rPr lang="en-US" sz="1800" spc="5" dirty="0">
                <a:effectLst/>
                <a:latin typeface="Calibri" panose="020F0502020204030204" pitchFamily="34" charset="0"/>
                <a:ea typeface="DengXian" panose="02010600030101010101" pitchFamily="2" charset="-122"/>
                <a:cs typeface="Times New Roman" panose="02020603050405020304" pitchFamily="18" charset="0"/>
              </a:rPr>
              <a:t>a</a:t>
            </a:r>
            <a:r>
              <a:rPr lang="en-US" sz="1800" dirty="0">
                <a:effectLst/>
                <a:latin typeface="Calibri" panose="020F0502020204030204" pitchFamily="34" charset="0"/>
                <a:ea typeface="DengXian" panose="02010600030101010101" pitchFamily="2" charset="-122"/>
                <a:cs typeface="Times New Roman" panose="02020603050405020304" pitchFamily="18" charset="0"/>
              </a:rPr>
              <a:t>rd</a:t>
            </a:r>
          </a:p>
          <a:p>
            <a:pPr marL="304165" marR="0">
              <a:spcBef>
                <a:spcPts val="465"/>
              </a:spcBef>
            </a:pPr>
            <a:r>
              <a:rPr lang="en-US" sz="1800" dirty="0">
                <a:effectLst/>
                <a:latin typeface="Segoe UI Symbol" panose="020B0502040204020203" pitchFamily="34" charset="0"/>
                <a:ea typeface="Segoe UI Symbol" panose="020B0502040204020203" pitchFamily="34" charset="0"/>
                <a:cs typeface="Segoe UI Symbol" panose="020B0502040204020203" pitchFamily="34" charset="0"/>
              </a:rPr>
              <a:t>➢  </a:t>
            </a:r>
            <a:r>
              <a:rPr lang="en-US" sz="1800" spc="40" dirty="0">
                <a:effectLst/>
                <a:latin typeface="Segoe UI Symbol" panose="020B0502040204020203" pitchFamily="34" charset="0"/>
                <a:ea typeface="Segoe UI Symbol" panose="020B0502040204020203" pitchFamily="34" charset="0"/>
                <a:cs typeface="Segoe UI Symbol" panose="020B0502040204020203" pitchFamily="34" charset="0"/>
              </a:rPr>
              <a:t> </a:t>
            </a:r>
            <a:r>
              <a:rPr lang="en-US" sz="1800" dirty="0">
                <a:effectLst/>
                <a:latin typeface="Calibri" panose="020F0502020204030204" pitchFamily="34" charset="0"/>
                <a:ea typeface="DengXian" panose="02010600030101010101" pitchFamily="2" charset="-122"/>
                <a:cs typeface="Times New Roman" panose="02020603050405020304" pitchFamily="18" charset="0"/>
              </a:rPr>
              <a:t>Mouse		- T</a:t>
            </a:r>
            <a:r>
              <a:rPr lang="en-US" sz="1800" spc="-5" dirty="0">
                <a:effectLst/>
                <a:latin typeface="Calibri" panose="020F0502020204030204" pitchFamily="34" charset="0"/>
                <a:ea typeface="DengXian" panose="02010600030101010101" pitchFamily="2" charset="-122"/>
                <a:cs typeface="Times New Roman" panose="02020603050405020304" pitchFamily="18" charset="0"/>
              </a:rPr>
              <a:t>w</a:t>
            </a:r>
            <a:r>
              <a:rPr lang="en-US" sz="1800" dirty="0">
                <a:effectLst/>
                <a:latin typeface="Calibri" panose="020F0502020204030204" pitchFamily="34" charset="0"/>
                <a:ea typeface="DengXian" panose="02010600030101010101" pitchFamily="2" charset="-122"/>
                <a:cs typeface="Times New Roman" panose="02020603050405020304" pitchFamily="18" charset="0"/>
              </a:rPr>
              <a:t>o or </a:t>
            </a:r>
            <a:r>
              <a:rPr lang="en-US" sz="1800" spc="-5" dirty="0">
                <a:effectLst/>
                <a:latin typeface="Calibri" panose="020F0502020204030204" pitchFamily="34" charset="0"/>
                <a:ea typeface="DengXian" panose="02010600030101010101" pitchFamily="2" charset="-122"/>
                <a:cs typeface="Times New Roman" panose="02020603050405020304" pitchFamily="18" charset="0"/>
              </a:rPr>
              <a:t>T</a:t>
            </a:r>
            <a:r>
              <a:rPr lang="en-US" sz="1800" dirty="0">
                <a:effectLst/>
                <a:latin typeface="Calibri" panose="020F0502020204030204" pitchFamily="34" charset="0"/>
                <a:ea typeface="DengXian" panose="02010600030101010101" pitchFamily="2" charset="-122"/>
                <a:cs typeface="Times New Roman" panose="02020603050405020304" pitchFamily="18" charset="0"/>
              </a:rPr>
              <a:t>hree</a:t>
            </a:r>
            <a:r>
              <a:rPr lang="en-US" sz="1800" spc="5"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spc="-10" dirty="0">
                <a:effectLst/>
                <a:latin typeface="Calibri" panose="020F0502020204030204" pitchFamily="34" charset="0"/>
                <a:ea typeface="DengXian" panose="02010600030101010101" pitchFamily="2" charset="-122"/>
                <a:cs typeface="Times New Roman" panose="02020603050405020304" pitchFamily="18" charset="0"/>
              </a:rPr>
              <a:t>B</a:t>
            </a:r>
            <a:r>
              <a:rPr lang="en-US" sz="1800" dirty="0">
                <a:effectLst/>
                <a:latin typeface="Calibri" panose="020F0502020204030204" pitchFamily="34" charset="0"/>
                <a:ea typeface="DengXian" panose="02010600030101010101" pitchFamily="2" charset="-122"/>
                <a:cs typeface="Times New Roman" panose="02020603050405020304" pitchFamily="18" charset="0"/>
              </a:rPr>
              <a:t>ut</a:t>
            </a:r>
            <a:r>
              <a:rPr lang="en-US" sz="1800" spc="5" dirty="0">
                <a:effectLst/>
                <a:latin typeface="Calibri" panose="020F0502020204030204" pitchFamily="34" charset="0"/>
                <a:ea typeface="DengXian" panose="02010600030101010101" pitchFamily="2" charset="-122"/>
                <a:cs typeface="Times New Roman" panose="02020603050405020304" pitchFamily="18" charset="0"/>
              </a:rPr>
              <a:t>t</a:t>
            </a:r>
            <a:r>
              <a:rPr lang="en-US" sz="1800" dirty="0">
                <a:effectLst/>
                <a:latin typeface="Calibri" panose="020F0502020204030204" pitchFamily="34" charset="0"/>
                <a:ea typeface="DengXian" panose="02010600030101010101" pitchFamily="2" charset="-122"/>
                <a:cs typeface="Times New Roman" panose="02020603050405020304" pitchFamily="18" charset="0"/>
              </a:rPr>
              <a:t>on Mouse</a:t>
            </a:r>
          </a:p>
          <a:p>
            <a:pPr marL="304800" marR="0">
              <a:spcBef>
                <a:spcPts val="480"/>
              </a:spcBef>
            </a:pPr>
            <a:r>
              <a:rPr lang="en-US" sz="1800" dirty="0">
                <a:effectLst/>
                <a:latin typeface="Segoe UI Symbol" panose="020B0502040204020203" pitchFamily="34" charset="0"/>
                <a:ea typeface="Segoe UI Symbol" panose="020B0502040204020203" pitchFamily="34" charset="0"/>
                <a:cs typeface="Segoe UI Symbol" panose="020B0502040204020203" pitchFamily="34" charset="0"/>
              </a:rPr>
              <a:t>➢  </a:t>
            </a:r>
            <a:r>
              <a:rPr lang="en-US" sz="1800" spc="40" dirty="0">
                <a:effectLst/>
                <a:latin typeface="Segoe UI Symbol" panose="020B0502040204020203" pitchFamily="34" charset="0"/>
                <a:ea typeface="Segoe UI Symbol" panose="020B0502040204020203" pitchFamily="34" charset="0"/>
                <a:cs typeface="Segoe UI Symbol" panose="020B0502040204020203" pitchFamily="34" charset="0"/>
              </a:rPr>
              <a:t> </a:t>
            </a:r>
            <a:r>
              <a:rPr lang="en-US" sz="1800" dirty="0">
                <a:effectLst/>
                <a:latin typeface="Calibri" panose="020F0502020204030204" pitchFamily="34" charset="0"/>
                <a:ea typeface="DengXian" panose="02010600030101010101" pitchFamily="2" charset="-122"/>
                <a:cs typeface="Times New Roman" panose="02020603050405020304" pitchFamily="18" charset="0"/>
              </a:rPr>
              <a:t>Monitor		- </a:t>
            </a:r>
            <a:r>
              <a:rPr lang="en-US" sz="1800" spc="5" dirty="0">
                <a:effectLst/>
                <a:latin typeface="Calibri" panose="020F0502020204030204" pitchFamily="34" charset="0"/>
                <a:ea typeface="DengXian" panose="02010600030101010101" pitchFamily="2" charset="-122"/>
                <a:cs typeface="Times New Roman" panose="02020603050405020304" pitchFamily="18" charset="0"/>
              </a:rPr>
              <a:t>S</a:t>
            </a:r>
            <a:r>
              <a:rPr lang="en-US" sz="1800" dirty="0">
                <a:effectLst/>
                <a:latin typeface="Calibri" panose="020F0502020204030204" pitchFamily="34" charset="0"/>
                <a:ea typeface="DengXian" panose="02010600030101010101" pitchFamily="2" charset="-122"/>
                <a:cs typeface="Times New Roman" panose="02020603050405020304" pitchFamily="18" charset="0"/>
              </a:rPr>
              <a:t>V</a:t>
            </a:r>
            <a:r>
              <a:rPr lang="en-US" sz="1800" spc="-5" dirty="0">
                <a:effectLst/>
                <a:latin typeface="Calibri" panose="020F0502020204030204" pitchFamily="34" charset="0"/>
                <a:ea typeface="DengXian" panose="02010600030101010101" pitchFamily="2" charset="-122"/>
                <a:cs typeface="Times New Roman" panose="02020603050405020304" pitchFamily="18" charset="0"/>
              </a:rPr>
              <a:t>G</a:t>
            </a:r>
            <a:r>
              <a:rPr lang="en-US" sz="1800" dirty="0">
                <a:effectLst/>
                <a:latin typeface="Calibri" panose="020F0502020204030204" pitchFamily="34" charset="0"/>
                <a:ea typeface="DengXian" panose="02010600030101010101" pitchFamily="2" charset="-122"/>
                <a:cs typeface="Times New Roman" panose="02020603050405020304" pitchFamily="18" charset="0"/>
              </a:rPr>
              <a:t>A</a:t>
            </a:r>
          </a:p>
          <a:p>
            <a:endParaRPr lang="en-US" dirty="0"/>
          </a:p>
        </p:txBody>
      </p:sp>
    </p:spTree>
    <p:extLst>
      <p:ext uri="{BB962C8B-B14F-4D97-AF65-F5344CB8AC3E}">
        <p14:creationId xmlns:p14="http://schemas.microsoft.com/office/powerpoint/2010/main" val="2357162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21C6A-3465-F736-3132-9D11A31ABD8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2A20079-8199-E548-95C8-4DE888DFF77C}"/>
              </a:ext>
            </a:extLst>
          </p:cNvPr>
          <p:cNvSpPr txBox="1"/>
          <p:nvPr/>
        </p:nvSpPr>
        <p:spPr>
          <a:xfrm>
            <a:off x="914400" y="528373"/>
            <a:ext cx="5999747"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SYSTEM DESIGN</a:t>
            </a:r>
          </a:p>
        </p:txBody>
      </p:sp>
      <p:sp>
        <p:nvSpPr>
          <p:cNvPr id="3" name="TextBox 2">
            <a:extLst>
              <a:ext uri="{FF2B5EF4-FFF2-40B4-BE49-F238E27FC236}">
                <a16:creationId xmlns:a16="http://schemas.microsoft.com/office/drawing/2014/main" id="{1FC58A8D-A0C9-12CA-3E3B-E5F7D0B7B524}"/>
              </a:ext>
            </a:extLst>
          </p:cNvPr>
          <p:cNvSpPr txBox="1"/>
          <p:nvPr/>
        </p:nvSpPr>
        <p:spPr>
          <a:xfrm>
            <a:off x="786063" y="1556084"/>
            <a:ext cx="10684042" cy="3170099"/>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System design is a comprehensive approach to creating complex systems that meet specific requirements and needs.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involves a systematic process of defining, developing, and integrating various components to create a cohesive system.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goal of system design is to create a system that is efficient, scalable, reliable, and maintainable. It requires a deep understanding of the system's requirements, functionality, and constraints.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By adopting a systematic design approach, projects can ensure a well-structured, efficient, and effective system that meets the needs of stakeholders.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Effective system design considers factors such as functional requirements, performance, security, scalability, usability, reliability, and maintainability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0542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78CE2-B416-23E9-5864-B8E4107C7E8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98B9D20-551F-049A-311F-935516C6E2DD}"/>
              </a:ext>
            </a:extLst>
          </p:cNvPr>
          <p:cNvSpPr txBox="1"/>
          <p:nvPr/>
        </p:nvSpPr>
        <p:spPr>
          <a:xfrm>
            <a:off x="1342570" y="558800"/>
            <a:ext cx="5972629"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CLASS DIAGRAM</a:t>
            </a:r>
          </a:p>
        </p:txBody>
      </p:sp>
      <p:pic>
        <p:nvPicPr>
          <p:cNvPr id="4" name="Picture 3" descr="A screenshot of a computer&#10;&#10;Description automatically generated">
            <a:extLst>
              <a:ext uri="{FF2B5EF4-FFF2-40B4-BE49-F238E27FC236}">
                <a16:creationId xmlns:a16="http://schemas.microsoft.com/office/drawing/2014/main" id="{60CE9343-0464-3EAC-8BA7-27EC6DFAB51F}"/>
              </a:ext>
            </a:extLst>
          </p:cNvPr>
          <p:cNvPicPr>
            <a:picLocks noChangeAspect="1"/>
          </p:cNvPicPr>
          <p:nvPr/>
        </p:nvPicPr>
        <p:blipFill>
          <a:blip r:embed="rId2">
            <a:extLst>
              <a:ext uri="{28A0092B-C50C-407E-A947-70E740481C1C}">
                <a14:useLocalDpi xmlns:a14="http://schemas.microsoft.com/office/drawing/2010/main" val="0"/>
              </a:ext>
            </a:extLst>
          </a:blip>
          <a:srcRect b="29251"/>
          <a:stretch/>
        </p:blipFill>
        <p:spPr>
          <a:xfrm>
            <a:off x="2305931" y="1449237"/>
            <a:ext cx="7580137" cy="4779035"/>
          </a:xfrm>
          <a:prstGeom prst="rect">
            <a:avLst/>
          </a:prstGeom>
        </p:spPr>
      </p:pic>
    </p:spTree>
    <p:extLst>
      <p:ext uri="{BB962C8B-B14F-4D97-AF65-F5344CB8AC3E}">
        <p14:creationId xmlns:p14="http://schemas.microsoft.com/office/powerpoint/2010/main" val="3285717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1633B5-5C83-4BEC-3679-70D0EEC8C0C4}"/>
              </a:ext>
            </a:extLst>
          </p:cNvPr>
          <p:cNvSpPr txBox="1"/>
          <p:nvPr/>
        </p:nvSpPr>
        <p:spPr>
          <a:xfrm>
            <a:off x="587828" y="151179"/>
            <a:ext cx="928914" cy="6555641"/>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U</a:t>
            </a:r>
          </a:p>
          <a:p>
            <a:r>
              <a:rPr lang="en-US" sz="2800" b="1" dirty="0">
                <a:latin typeface="Times New Roman" panose="02020603050405020304" pitchFamily="18" charset="0"/>
                <a:cs typeface="Times New Roman" panose="02020603050405020304" pitchFamily="18" charset="0"/>
              </a:rPr>
              <a:t>S</a:t>
            </a:r>
          </a:p>
          <a:p>
            <a:r>
              <a:rPr lang="en-US" sz="2800" b="1" dirty="0">
                <a:latin typeface="Times New Roman" panose="02020603050405020304" pitchFamily="18" charset="0"/>
                <a:cs typeface="Times New Roman" panose="02020603050405020304" pitchFamily="18" charset="0"/>
              </a:rPr>
              <a:t>E</a:t>
            </a:r>
          </a:p>
          <a:p>
            <a:r>
              <a:rPr lang="en-US" sz="2800" b="1" dirty="0">
                <a:latin typeface="Times New Roman" panose="02020603050405020304" pitchFamily="18" charset="0"/>
                <a:cs typeface="Times New Roman" panose="02020603050405020304" pitchFamily="18" charset="0"/>
              </a:rPr>
              <a:t>C</a:t>
            </a:r>
          </a:p>
          <a:p>
            <a:r>
              <a:rPr lang="en-US" sz="2800" b="1" dirty="0">
                <a:latin typeface="Times New Roman" panose="02020603050405020304" pitchFamily="18" charset="0"/>
                <a:cs typeface="Times New Roman" panose="02020603050405020304" pitchFamily="18" charset="0"/>
              </a:rPr>
              <a:t>A</a:t>
            </a:r>
          </a:p>
          <a:p>
            <a:r>
              <a:rPr lang="en-US" sz="2800" b="1" dirty="0">
                <a:latin typeface="Times New Roman" panose="02020603050405020304" pitchFamily="18" charset="0"/>
                <a:cs typeface="Times New Roman" panose="02020603050405020304" pitchFamily="18" charset="0"/>
              </a:rPr>
              <a:t>S</a:t>
            </a:r>
          </a:p>
          <a:p>
            <a:r>
              <a:rPr lang="en-US" sz="2800" b="1" dirty="0">
                <a:latin typeface="Times New Roman" panose="02020603050405020304" pitchFamily="18" charset="0"/>
                <a:cs typeface="Times New Roman" panose="02020603050405020304" pitchFamily="18" charset="0"/>
              </a:rPr>
              <a:t>E</a:t>
            </a:r>
          </a:p>
          <a:p>
            <a:endParaRPr lang="en-US" sz="2800" b="1"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D</a:t>
            </a:r>
          </a:p>
          <a:p>
            <a:r>
              <a:rPr lang="en-US" sz="2800" b="1" dirty="0">
                <a:latin typeface="Times New Roman" panose="02020603050405020304" pitchFamily="18" charset="0"/>
                <a:cs typeface="Times New Roman" panose="02020603050405020304" pitchFamily="18" charset="0"/>
              </a:rPr>
              <a:t>I</a:t>
            </a:r>
          </a:p>
          <a:p>
            <a:r>
              <a:rPr lang="en-US" sz="2800" b="1" dirty="0">
                <a:latin typeface="Times New Roman" panose="02020603050405020304" pitchFamily="18" charset="0"/>
                <a:cs typeface="Times New Roman" panose="02020603050405020304" pitchFamily="18" charset="0"/>
              </a:rPr>
              <a:t>A</a:t>
            </a:r>
          </a:p>
          <a:p>
            <a:r>
              <a:rPr lang="en-US" sz="2800" b="1" dirty="0">
                <a:latin typeface="Times New Roman" panose="02020603050405020304" pitchFamily="18" charset="0"/>
                <a:cs typeface="Times New Roman" panose="02020603050405020304" pitchFamily="18" charset="0"/>
              </a:rPr>
              <a:t>G</a:t>
            </a:r>
          </a:p>
          <a:p>
            <a:r>
              <a:rPr lang="en-US" sz="2800" b="1" dirty="0">
                <a:latin typeface="Times New Roman" panose="02020603050405020304" pitchFamily="18" charset="0"/>
                <a:cs typeface="Times New Roman" panose="02020603050405020304" pitchFamily="18" charset="0"/>
              </a:rPr>
              <a:t>R</a:t>
            </a:r>
          </a:p>
          <a:p>
            <a:r>
              <a:rPr lang="en-US" sz="2800" b="1" dirty="0">
                <a:latin typeface="Times New Roman" panose="02020603050405020304" pitchFamily="18" charset="0"/>
                <a:cs typeface="Times New Roman" panose="02020603050405020304" pitchFamily="18" charset="0"/>
              </a:rPr>
              <a:t>A</a:t>
            </a:r>
          </a:p>
          <a:p>
            <a:r>
              <a:rPr lang="en-US" sz="2800" b="1" dirty="0">
                <a:latin typeface="Times New Roman" panose="02020603050405020304" pitchFamily="18" charset="0"/>
                <a:cs typeface="Times New Roman" panose="02020603050405020304" pitchFamily="18" charset="0"/>
              </a:rPr>
              <a:t>M</a:t>
            </a:r>
          </a:p>
        </p:txBody>
      </p:sp>
      <p:pic>
        <p:nvPicPr>
          <p:cNvPr id="4" name="Picture 3">
            <a:extLst>
              <a:ext uri="{FF2B5EF4-FFF2-40B4-BE49-F238E27FC236}">
                <a16:creationId xmlns:a16="http://schemas.microsoft.com/office/drawing/2014/main" id="{4FE0848F-4135-CE6E-4E00-08BB5523F7CF}"/>
              </a:ext>
            </a:extLst>
          </p:cNvPr>
          <p:cNvPicPr>
            <a:picLocks noChangeAspect="1"/>
          </p:cNvPicPr>
          <p:nvPr/>
        </p:nvPicPr>
        <p:blipFill>
          <a:blip r:embed="rId2">
            <a:extLst>
              <a:ext uri="{28A0092B-C50C-407E-A947-70E740481C1C}">
                <a14:useLocalDpi xmlns:a14="http://schemas.microsoft.com/office/drawing/2010/main" val="0"/>
              </a:ext>
            </a:extLst>
          </a:blip>
          <a:srcRect l="13936" t="7715" r="35048" b="3647"/>
          <a:stretch/>
        </p:blipFill>
        <p:spPr>
          <a:xfrm>
            <a:off x="1288210" y="389625"/>
            <a:ext cx="9368288" cy="6078748"/>
          </a:xfrm>
          <a:prstGeom prst="rect">
            <a:avLst/>
          </a:prstGeom>
        </p:spPr>
      </p:pic>
    </p:spTree>
    <p:extLst>
      <p:ext uri="{BB962C8B-B14F-4D97-AF65-F5344CB8AC3E}">
        <p14:creationId xmlns:p14="http://schemas.microsoft.com/office/powerpoint/2010/main" val="2071333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9A3DA4-C572-7237-F131-806431D25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800" y="1094013"/>
            <a:ext cx="8425819" cy="5314043"/>
          </a:xfrm>
          <a:prstGeom prst="rect">
            <a:avLst/>
          </a:prstGeom>
        </p:spPr>
      </p:pic>
      <p:sp>
        <p:nvSpPr>
          <p:cNvPr id="4" name="TextBox 3">
            <a:extLst>
              <a:ext uri="{FF2B5EF4-FFF2-40B4-BE49-F238E27FC236}">
                <a16:creationId xmlns:a16="http://schemas.microsoft.com/office/drawing/2014/main" id="{EA6659FC-490A-5DCB-45D0-328755B9E3DF}"/>
              </a:ext>
            </a:extLst>
          </p:cNvPr>
          <p:cNvSpPr txBox="1"/>
          <p:nvPr/>
        </p:nvSpPr>
        <p:spPr>
          <a:xfrm>
            <a:off x="776513" y="287564"/>
            <a:ext cx="6567715"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SEQUENCE DIAGRAM</a:t>
            </a:r>
          </a:p>
        </p:txBody>
      </p:sp>
    </p:spTree>
    <p:extLst>
      <p:ext uri="{BB962C8B-B14F-4D97-AF65-F5344CB8AC3E}">
        <p14:creationId xmlns:p14="http://schemas.microsoft.com/office/powerpoint/2010/main" val="3270077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FC0ED-CAD0-3F4B-FEF7-9823B4A657B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B821214-00B5-84D1-C71A-DD30D09586E0}"/>
              </a:ext>
            </a:extLst>
          </p:cNvPr>
          <p:cNvSpPr txBox="1"/>
          <p:nvPr/>
        </p:nvSpPr>
        <p:spPr>
          <a:xfrm>
            <a:off x="732971" y="268514"/>
            <a:ext cx="6328229"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ACTIVITY DIAGRAM</a:t>
            </a:r>
          </a:p>
        </p:txBody>
      </p:sp>
      <p:pic>
        <p:nvPicPr>
          <p:cNvPr id="6" name="Picture 5">
            <a:extLst>
              <a:ext uri="{FF2B5EF4-FFF2-40B4-BE49-F238E27FC236}">
                <a16:creationId xmlns:a16="http://schemas.microsoft.com/office/drawing/2014/main" id="{659D92CF-9E9F-E5D3-33DE-304A169ED294}"/>
              </a:ext>
            </a:extLst>
          </p:cNvPr>
          <p:cNvPicPr>
            <a:picLocks noChangeAspect="1"/>
          </p:cNvPicPr>
          <p:nvPr/>
        </p:nvPicPr>
        <p:blipFill>
          <a:blip r:embed="rId2">
            <a:extLst>
              <a:ext uri="{28A0092B-C50C-407E-A947-70E740481C1C}">
                <a14:useLocalDpi xmlns:a14="http://schemas.microsoft.com/office/drawing/2010/main" val="0"/>
              </a:ext>
            </a:extLst>
          </a:blip>
          <a:srcRect l="17364" t="7647" r="30379" b="6770"/>
          <a:stretch/>
        </p:blipFill>
        <p:spPr>
          <a:xfrm>
            <a:off x="1828801" y="1075426"/>
            <a:ext cx="7579742" cy="5342627"/>
          </a:xfrm>
          <a:prstGeom prst="rect">
            <a:avLst/>
          </a:prstGeom>
        </p:spPr>
      </p:pic>
    </p:spTree>
    <p:extLst>
      <p:ext uri="{BB962C8B-B14F-4D97-AF65-F5344CB8AC3E}">
        <p14:creationId xmlns:p14="http://schemas.microsoft.com/office/powerpoint/2010/main" val="3655364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A7DFCF-DDC3-ACC8-53C5-24F6519B3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1038" y="1201372"/>
            <a:ext cx="8445420" cy="5338634"/>
          </a:xfrm>
          <a:prstGeom prst="rect">
            <a:avLst/>
          </a:prstGeom>
        </p:spPr>
      </p:pic>
      <p:sp>
        <p:nvSpPr>
          <p:cNvPr id="4" name="TextBox 3">
            <a:extLst>
              <a:ext uri="{FF2B5EF4-FFF2-40B4-BE49-F238E27FC236}">
                <a16:creationId xmlns:a16="http://schemas.microsoft.com/office/drawing/2014/main" id="{962FBD13-9844-37D1-A67E-D0AA312FDAFE}"/>
              </a:ext>
            </a:extLst>
          </p:cNvPr>
          <p:cNvSpPr txBox="1"/>
          <p:nvPr/>
        </p:nvSpPr>
        <p:spPr>
          <a:xfrm>
            <a:off x="1081314" y="317994"/>
            <a:ext cx="6792686"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DATA FLOW DIAGRAM</a:t>
            </a:r>
          </a:p>
        </p:txBody>
      </p:sp>
    </p:spTree>
    <p:extLst>
      <p:ext uri="{BB962C8B-B14F-4D97-AF65-F5344CB8AC3E}">
        <p14:creationId xmlns:p14="http://schemas.microsoft.com/office/powerpoint/2010/main" val="1497053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521C9-0D24-CA45-DBD8-8C8169B0124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74E9DEB-8864-D883-2950-78AC8CAB1164}"/>
              </a:ext>
            </a:extLst>
          </p:cNvPr>
          <p:cNvPicPr>
            <a:picLocks noChangeAspect="1"/>
          </p:cNvPicPr>
          <p:nvPr/>
        </p:nvPicPr>
        <p:blipFill>
          <a:blip r:embed="rId2">
            <a:extLst>
              <a:ext uri="{28A0092B-C50C-407E-A947-70E740481C1C}">
                <a14:useLocalDpi xmlns:a14="http://schemas.microsoft.com/office/drawing/2010/main" val="0"/>
              </a:ext>
            </a:extLst>
          </a:blip>
          <a:srcRect t="6373" b="3397"/>
          <a:stretch/>
        </p:blipFill>
        <p:spPr>
          <a:xfrm>
            <a:off x="425570" y="1201948"/>
            <a:ext cx="11116573" cy="5160034"/>
          </a:xfrm>
          <a:prstGeom prst="rect">
            <a:avLst/>
          </a:prstGeom>
        </p:spPr>
      </p:pic>
      <p:sp>
        <p:nvSpPr>
          <p:cNvPr id="2" name="TextBox 1">
            <a:extLst>
              <a:ext uri="{FF2B5EF4-FFF2-40B4-BE49-F238E27FC236}">
                <a16:creationId xmlns:a16="http://schemas.microsoft.com/office/drawing/2014/main" id="{4C306167-1BF4-7A7A-B04E-2969203CEA5C}"/>
              </a:ext>
            </a:extLst>
          </p:cNvPr>
          <p:cNvSpPr txBox="1"/>
          <p:nvPr/>
        </p:nvSpPr>
        <p:spPr>
          <a:xfrm>
            <a:off x="488830" y="241540"/>
            <a:ext cx="7062159"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SYSTEM ARCHITECTURE</a:t>
            </a:r>
          </a:p>
        </p:txBody>
      </p:sp>
    </p:spTree>
    <p:extLst>
      <p:ext uri="{BB962C8B-B14F-4D97-AF65-F5344CB8AC3E}">
        <p14:creationId xmlns:p14="http://schemas.microsoft.com/office/powerpoint/2010/main" val="2543288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C48CB8-6864-04B8-E65D-FFAB413F268B}"/>
              </a:ext>
            </a:extLst>
          </p:cNvPr>
          <p:cNvSpPr txBox="1"/>
          <p:nvPr/>
        </p:nvSpPr>
        <p:spPr>
          <a:xfrm>
            <a:off x="1052286" y="500743"/>
            <a:ext cx="4876800"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MODULES</a:t>
            </a:r>
          </a:p>
        </p:txBody>
      </p:sp>
      <p:sp>
        <p:nvSpPr>
          <p:cNvPr id="3" name="TextBox 2">
            <a:extLst>
              <a:ext uri="{FF2B5EF4-FFF2-40B4-BE49-F238E27FC236}">
                <a16:creationId xmlns:a16="http://schemas.microsoft.com/office/drawing/2014/main" id="{9834F455-6260-6380-602E-37B07694A2D6}"/>
              </a:ext>
            </a:extLst>
          </p:cNvPr>
          <p:cNvSpPr txBox="1"/>
          <p:nvPr/>
        </p:nvSpPr>
        <p:spPr>
          <a:xfrm>
            <a:off x="1734457" y="1676400"/>
            <a:ext cx="6437086" cy="2215991"/>
          </a:xfrm>
          <a:prstGeom prst="rect">
            <a:avLst/>
          </a:prstGeom>
          <a:noFill/>
        </p:spPr>
        <p:txBody>
          <a:bodyPr wrap="square" rtlCol="0">
            <a:spAutoFit/>
          </a:bodyPr>
          <a:lstStyle/>
          <a:p>
            <a:pPr marL="342900" indent="-342900">
              <a:buAutoNum type="arabicPeriod"/>
            </a:pPr>
            <a:r>
              <a:rPr lang="en-US" sz="2400" dirty="0">
                <a:latin typeface="Times New Roman" panose="02020603050405020304" pitchFamily="18" charset="0"/>
                <a:cs typeface="Times New Roman" panose="02020603050405020304" pitchFamily="18" charset="0"/>
              </a:rPr>
              <a:t>Data Collection</a:t>
            </a:r>
          </a:p>
          <a:p>
            <a:pPr marL="342900" indent="-342900">
              <a:buAutoNum type="arabicPeriod"/>
            </a:pPr>
            <a:r>
              <a:rPr lang="en-US" sz="2400" dirty="0">
                <a:latin typeface="Times New Roman" panose="02020603050405020304" pitchFamily="18" charset="0"/>
                <a:cs typeface="Times New Roman" panose="02020603050405020304" pitchFamily="18" charset="0"/>
              </a:rPr>
              <a:t>Data Analysis</a:t>
            </a:r>
          </a:p>
          <a:p>
            <a:pPr marL="342900" indent="-342900">
              <a:buAutoNum type="arabicPeriod"/>
            </a:pPr>
            <a:r>
              <a:rPr lang="en-US" sz="2400" dirty="0">
                <a:latin typeface="Times New Roman" panose="02020603050405020304" pitchFamily="18" charset="0"/>
                <a:cs typeface="Times New Roman" panose="02020603050405020304" pitchFamily="18" charset="0"/>
              </a:rPr>
              <a:t>Data Preprocessing</a:t>
            </a:r>
          </a:p>
          <a:p>
            <a:pPr marL="342900" indent="-342900">
              <a:buAutoNum type="arabicPeriod"/>
            </a:pPr>
            <a:r>
              <a:rPr lang="en-US" sz="2400" dirty="0">
                <a:latin typeface="Times New Roman" panose="02020603050405020304" pitchFamily="18" charset="0"/>
                <a:cs typeface="Times New Roman" panose="02020603050405020304" pitchFamily="18" charset="0"/>
              </a:rPr>
              <a:t>Model Training and Testing</a:t>
            </a:r>
          </a:p>
          <a:p>
            <a:pPr marL="342900" indent="-342900">
              <a:buAutoNum type="arabicPeriod"/>
            </a:pPr>
            <a:r>
              <a:rPr lang="en-US" sz="2400" dirty="0">
                <a:latin typeface="Times New Roman" panose="02020603050405020304" pitchFamily="18" charset="0"/>
                <a:cs typeface="Times New Roman" panose="02020603050405020304" pitchFamily="18" charset="0"/>
              </a:rPr>
              <a:t>Output Prediction</a:t>
            </a:r>
          </a:p>
          <a:p>
            <a:pPr marL="342900" indent="-342900">
              <a:buAutoNum type="arabicPeriod"/>
            </a:pPr>
            <a:endParaRPr lang="en-US" dirty="0"/>
          </a:p>
        </p:txBody>
      </p:sp>
    </p:spTree>
    <p:extLst>
      <p:ext uri="{BB962C8B-B14F-4D97-AF65-F5344CB8AC3E}">
        <p14:creationId xmlns:p14="http://schemas.microsoft.com/office/powerpoint/2010/main" val="1412115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2058A1-920B-F369-7E93-4DFB3C1C88F8}"/>
              </a:ext>
            </a:extLst>
          </p:cNvPr>
          <p:cNvSpPr txBox="1"/>
          <p:nvPr/>
        </p:nvSpPr>
        <p:spPr>
          <a:xfrm>
            <a:off x="561474" y="449178"/>
            <a:ext cx="9176084"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IMPLEMENTATION</a:t>
            </a:r>
          </a:p>
        </p:txBody>
      </p:sp>
      <p:sp>
        <p:nvSpPr>
          <p:cNvPr id="3" name="Flowchart: Alternate Process 2">
            <a:extLst>
              <a:ext uri="{FF2B5EF4-FFF2-40B4-BE49-F238E27FC236}">
                <a16:creationId xmlns:a16="http://schemas.microsoft.com/office/drawing/2014/main" id="{D40691A0-E169-2E68-63E1-59D894F77713}"/>
              </a:ext>
            </a:extLst>
          </p:cNvPr>
          <p:cNvSpPr/>
          <p:nvPr/>
        </p:nvSpPr>
        <p:spPr>
          <a:xfrm>
            <a:off x="818147" y="1572126"/>
            <a:ext cx="1957137" cy="1347537"/>
          </a:xfrm>
          <a:prstGeom prst="flowChartAlternateProcess">
            <a:avLst/>
          </a:prstGeom>
          <a:ln>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74F6925B-5CDD-C65E-AF58-322D0B9018F5}"/>
              </a:ext>
            </a:extLst>
          </p:cNvPr>
          <p:cNvSpPr txBox="1"/>
          <p:nvPr/>
        </p:nvSpPr>
        <p:spPr>
          <a:xfrm>
            <a:off x="962526" y="1892968"/>
            <a:ext cx="1812758" cy="6463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Import Libraries</a:t>
            </a:r>
          </a:p>
        </p:txBody>
      </p:sp>
      <p:sp>
        <p:nvSpPr>
          <p:cNvPr id="5" name="Rectangle: Rounded Corners 4">
            <a:extLst>
              <a:ext uri="{FF2B5EF4-FFF2-40B4-BE49-F238E27FC236}">
                <a16:creationId xmlns:a16="http://schemas.microsoft.com/office/drawing/2014/main" id="{A743F1E6-A330-6961-35F4-8C0976FBEED1}"/>
              </a:ext>
            </a:extLst>
          </p:cNvPr>
          <p:cNvSpPr/>
          <p:nvPr/>
        </p:nvSpPr>
        <p:spPr>
          <a:xfrm>
            <a:off x="4122821" y="1572126"/>
            <a:ext cx="2422358" cy="1347537"/>
          </a:xfrm>
          <a:prstGeom prst="roundRect">
            <a:avLst/>
          </a:prstGeom>
          <a:ln>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A1124524-044B-7C70-FC18-991C689EF547}"/>
              </a:ext>
            </a:extLst>
          </p:cNvPr>
          <p:cNvSpPr txBox="1"/>
          <p:nvPr/>
        </p:nvSpPr>
        <p:spPr>
          <a:xfrm>
            <a:off x="4379495" y="1852573"/>
            <a:ext cx="1860884" cy="6463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Load and Preprocess Data</a:t>
            </a:r>
          </a:p>
        </p:txBody>
      </p:sp>
      <p:sp>
        <p:nvSpPr>
          <p:cNvPr id="7" name="Rectangle: Rounded Corners 6">
            <a:extLst>
              <a:ext uri="{FF2B5EF4-FFF2-40B4-BE49-F238E27FC236}">
                <a16:creationId xmlns:a16="http://schemas.microsoft.com/office/drawing/2014/main" id="{D6F04A71-7436-700E-1546-C20FA45A062A}"/>
              </a:ext>
            </a:extLst>
          </p:cNvPr>
          <p:cNvSpPr/>
          <p:nvPr/>
        </p:nvSpPr>
        <p:spPr>
          <a:xfrm>
            <a:off x="7892716" y="1542364"/>
            <a:ext cx="2149642" cy="1347537"/>
          </a:xfrm>
          <a:prstGeom prst="roundRect">
            <a:avLst/>
          </a:prstGeom>
          <a:ln>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TextBox 7">
            <a:extLst>
              <a:ext uri="{FF2B5EF4-FFF2-40B4-BE49-F238E27FC236}">
                <a16:creationId xmlns:a16="http://schemas.microsoft.com/office/drawing/2014/main" id="{A8283796-74CA-EB5D-EF58-69A9E12A541F}"/>
              </a:ext>
            </a:extLst>
          </p:cNvPr>
          <p:cNvSpPr txBox="1"/>
          <p:nvPr/>
        </p:nvSpPr>
        <p:spPr>
          <a:xfrm>
            <a:off x="7956884" y="1882335"/>
            <a:ext cx="1892968" cy="6463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Define and Train Model</a:t>
            </a:r>
          </a:p>
        </p:txBody>
      </p:sp>
      <p:sp>
        <p:nvSpPr>
          <p:cNvPr id="9" name="Rectangle: Rounded Corners 8">
            <a:extLst>
              <a:ext uri="{FF2B5EF4-FFF2-40B4-BE49-F238E27FC236}">
                <a16:creationId xmlns:a16="http://schemas.microsoft.com/office/drawing/2014/main" id="{886DB1D6-4F08-C71C-06EF-5DE368428B60}"/>
              </a:ext>
            </a:extLst>
          </p:cNvPr>
          <p:cNvSpPr/>
          <p:nvPr/>
        </p:nvSpPr>
        <p:spPr>
          <a:xfrm>
            <a:off x="7411452" y="4070650"/>
            <a:ext cx="2470484" cy="1291388"/>
          </a:xfrm>
          <a:prstGeom prst="roundRect">
            <a:avLst/>
          </a:prstGeom>
          <a:ln>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0" name="TextBox 9">
            <a:extLst>
              <a:ext uri="{FF2B5EF4-FFF2-40B4-BE49-F238E27FC236}">
                <a16:creationId xmlns:a16="http://schemas.microsoft.com/office/drawing/2014/main" id="{D7542094-2901-6C86-F15C-A463AABF1C2C}"/>
              </a:ext>
            </a:extLst>
          </p:cNvPr>
          <p:cNvSpPr txBox="1"/>
          <p:nvPr/>
        </p:nvSpPr>
        <p:spPr>
          <a:xfrm>
            <a:off x="7700210" y="4518445"/>
            <a:ext cx="1892968"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Evaluate Model</a:t>
            </a:r>
          </a:p>
        </p:txBody>
      </p:sp>
      <p:sp>
        <p:nvSpPr>
          <p:cNvPr id="11" name="Rectangle: Rounded Corners 10">
            <a:extLst>
              <a:ext uri="{FF2B5EF4-FFF2-40B4-BE49-F238E27FC236}">
                <a16:creationId xmlns:a16="http://schemas.microsoft.com/office/drawing/2014/main" id="{7CC520E0-2CD1-89EC-5C16-82E675FAA11F}"/>
              </a:ext>
            </a:extLst>
          </p:cNvPr>
          <p:cNvSpPr/>
          <p:nvPr/>
        </p:nvSpPr>
        <p:spPr>
          <a:xfrm>
            <a:off x="2775284" y="4208810"/>
            <a:ext cx="2149642" cy="1211178"/>
          </a:xfrm>
          <a:prstGeom prst="roundRect">
            <a:avLst/>
          </a:prstGeom>
          <a:ln>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Output generation</a:t>
            </a:r>
            <a:endParaRPr lang="en-IN"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8234629-F54C-348C-D3DA-07C8456E8A20}"/>
              </a:ext>
            </a:extLst>
          </p:cNvPr>
          <p:cNvSpPr txBox="1"/>
          <p:nvPr/>
        </p:nvSpPr>
        <p:spPr>
          <a:xfrm>
            <a:off x="3834063" y="2970274"/>
            <a:ext cx="4058653" cy="923330"/>
          </a:xfrm>
          <a:prstGeom prst="rect">
            <a:avLst/>
          </a:prstGeom>
          <a:noFill/>
        </p:spPr>
        <p:txBody>
          <a:bodyPr wrap="square" rtlCol="0">
            <a:spAutoFit/>
          </a:bodyPr>
          <a:lstStyle/>
          <a:p>
            <a:r>
              <a:rPr lang="en-IN" dirty="0"/>
              <a:t># Load dataset</a:t>
            </a:r>
          </a:p>
          <a:p>
            <a:r>
              <a:rPr lang="en-IN" dirty="0"/>
              <a:t># Preprocess data</a:t>
            </a:r>
          </a:p>
          <a:p>
            <a:r>
              <a:rPr lang="en-US" dirty="0"/>
              <a:t># Split data into training and testing sets</a:t>
            </a:r>
            <a:endParaRPr lang="en-IN" dirty="0"/>
          </a:p>
        </p:txBody>
      </p:sp>
      <p:sp>
        <p:nvSpPr>
          <p:cNvPr id="14" name="TextBox 13">
            <a:extLst>
              <a:ext uri="{FF2B5EF4-FFF2-40B4-BE49-F238E27FC236}">
                <a16:creationId xmlns:a16="http://schemas.microsoft.com/office/drawing/2014/main" id="{C8D7BED9-8A72-2ABD-DB21-95842CA8B2E3}"/>
              </a:ext>
            </a:extLst>
          </p:cNvPr>
          <p:cNvSpPr txBox="1"/>
          <p:nvPr/>
        </p:nvSpPr>
        <p:spPr>
          <a:xfrm>
            <a:off x="7956884" y="2970274"/>
            <a:ext cx="3416968" cy="923330"/>
          </a:xfrm>
          <a:prstGeom prst="rect">
            <a:avLst/>
          </a:prstGeom>
          <a:noFill/>
        </p:spPr>
        <p:txBody>
          <a:bodyPr wrap="square" rtlCol="0">
            <a:spAutoFit/>
          </a:bodyPr>
          <a:lstStyle/>
          <a:p>
            <a:r>
              <a:rPr lang="en-IN" dirty="0"/>
              <a:t># Define model architecture</a:t>
            </a:r>
          </a:p>
          <a:p>
            <a:r>
              <a:rPr lang="en-IN" dirty="0"/>
              <a:t># Compile model</a:t>
            </a:r>
          </a:p>
          <a:p>
            <a:r>
              <a:rPr lang="en-IN" dirty="0"/>
              <a:t># Train model</a:t>
            </a:r>
          </a:p>
        </p:txBody>
      </p:sp>
      <p:sp>
        <p:nvSpPr>
          <p:cNvPr id="15" name="TextBox 14">
            <a:extLst>
              <a:ext uri="{FF2B5EF4-FFF2-40B4-BE49-F238E27FC236}">
                <a16:creationId xmlns:a16="http://schemas.microsoft.com/office/drawing/2014/main" id="{8391852C-3E33-3319-96B3-8347815EB8D4}"/>
              </a:ext>
            </a:extLst>
          </p:cNvPr>
          <p:cNvSpPr txBox="1"/>
          <p:nvPr/>
        </p:nvSpPr>
        <p:spPr>
          <a:xfrm>
            <a:off x="7268083" y="5625167"/>
            <a:ext cx="3224464" cy="369332"/>
          </a:xfrm>
          <a:prstGeom prst="rect">
            <a:avLst/>
          </a:prstGeom>
          <a:noFill/>
        </p:spPr>
        <p:txBody>
          <a:bodyPr wrap="square" rtlCol="0">
            <a:spAutoFit/>
          </a:bodyPr>
          <a:lstStyle/>
          <a:p>
            <a:r>
              <a:rPr lang="en-US" dirty="0"/>
              <a:t># Evaluate model on test data</a:t>
            </a:r>
            <a:endParaRPr lang="en-IN" dirty="0"/>
          </a:p>
        </p:txBody>
      </p:sp>
      <p:sp>
        <p:nvSpPr>
          <p:cNvPr id="18" name="Arrow: Right 17">
            <a:extLst>
              <a:ext uri="{FF2B5EF4-FFF2-40B4-BE49-F238E27FC236}">
                <a16:creationId xmlns:a16="http://schemas.microsoft.com/office/drawing/2014/main" id="{53BFA8C0-D7C0-8EBB-229A-B98AA266CE93}"/>
              </a:ext>
            </a:extLst>
          </p:cNvPr>
          <p:cNvSpPr/>
          <p:nvPr/>
        </p:nvSpPr>
        <p:spPr>
          <a:xfrm>
            <a:off x="2887579" y="2021305"/>
            <a:ext cx="1042736" cy="47145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902A4787-76A7-40B4-12E8-97027BDCCBB4}"/>
              </a:ext>
            </a:extLst>
          </p:cNvPr>
          <p:cNvPicPr>
            <a:picLocks noChangeAspect="1"/>
          </p:cNvPicPr>
          <p:nvPr/>
        </p:nvPicPr>
        <p:blipFill>
          <a:blip r:embed="rId2"/>
          <a:stretch>
            <a:fillRect/>
          </a:stretch>
        </p:blipFill>
        <p:spPr>
          <a:xfrm>
            <a:off x="6737685" y="1972497"/>
            <a:ext cx="1060796" cy="506012"/>
          </a:xfrm>
          <a:prstGeom prst="rect">
            <a:avLst/>
          </a:prstGeom>
        </p:spPr>
      </p:pic>
      <p:sp>
        <p:nvSpPr>
          <p:cNvPr id="20" name="Arrow: Curved Left 19">
            <a:extLst>
              <a:ext uri="{FF2B5EF4-FFF2-40B4-BE49-F238E27FC236}">
                <a16:creationId xmlns:a16="http://schemas.microsoft.com/office/drawing/2014/main" id="{0B694706-73F8-091A-13CD-3289642E6B26}"/>
              </a:ext>
            </a:extLst>
          </p:cNvPr>
          <p:cNvSpPr/>
          <p:nvPr/>
        </p:nvSpPr>
        <p:spPr>
          <a:xfrm>
            <a:off x="10106526" y="2453203"/>
            <a:ext cx="1556085" cy="2471723"/>
          </a:xfrm>
          <a:prstGeom prst="curved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21" name="Arrow: Left 20">
            <a:extLst>
              <a:ext uri="{FF2B5EF4-FFF2-40B4-BE49-F238E27FC236}">
                <a16:creationId xmlns:a16="http://schemas.microsoft.com/office/drawing/2014/main" id="{84F855F2-11C3-7734-C1BF-6AEE6A3B6C7F}"/>
              </a:ext>
            </a:extLst>
          </p:cNvPr>
          <p:cNvSpPr/>
          <p:nvPr/>
        </p:nvSpPr>
        <p:spPr>
          <a:xfrm>
            <a:off x="5133474" y="4518445"/>
            <a:ext cx="2028317" cy="486692"/>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79692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BE96F-4CFB-6C7E-3CF1-551C6ECA45E7}"/>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ABSTRACT</a:t>
            </a:r>
          </a:p>
        </p:txBody>
      </p:sp>
      <p:sp>
        <p:nvSpPr>
          <p:cNvPr id="3" name="TextBox 2">
            <a:extLst>
              <a:ext uri="{FF2B5EF4-FFF2-40B4-BE49-F238E27FC236}">
                <a16:creationId xmlns:a16="http://schemas.microsoft.com/office/drawing/2014/main" id="{7737BBC4-E7E4-CD1C-931C-19632658F2C9}"/>
              </a:ext>
            </a:extLst>
          </p:cNvPr>
          <p:cNvSpPr txBox="1"/>
          <p:nvPr/>
        </p:nvSpPr>
        <p:spPr>
          <a:xfrm>
            <a:off x="757237" y="1728788"/>
            <a:ext cx="9770853" cy="3123932"/>
          </a:xfrm>
          <a:prstGeom prst="rect">
            <a:avLst/>
          </a:prstGeom>
          <a:noFill/>
        </p:spPr>
        <p:txBody>
          <a:bodyPr wrap="square" rtlCol="0">
            <a:spAutoFit/>
          </a:bodyPr>
          <a:lstStyle/>
          <a:p>
            <a:pPr marL="0" marR="0" algn="just">
              <a:lnSpc>
                <a:spcPct val="150000"/>
              </a:lnSpc>
            </a:pPr>
            <a:r>
              <a:rPr lang="en-US" sz="1400" b="1" dirty="0">
                <a:effectLst/>
                <a:latin typeface="Times New Roman" panose="02020603050405020304" pitchFamily="18" charset="0"/>
                <a:ea typeface="FormataOTF-Bold"/>
                <a:cs typeface="Times New Roman" panose="02020603050405020304" pitchFamily="18" charset="0"/>
              </a:rPr>
              <a:t> </a:t>
            </a:r>
            <a:endParaRPr lang="en-US" sz="1400" dirty="0">
              <a:effectLst/>
              <a:latin typeface="Times New Roman" panose="02020603050405020304" pitchFamily="18" charset="0"/>
              <a:ea typeface="DengXian" panose="020B0503020204020204" pitchFamily="2" charset="-122"/>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    Utilizing wearable devices for real-time stress detection. Physiological data, including Interbeat Interval (IBI)-derived Heart Rate Variability (HRV), Blood Volume Pulse (BVP), and electrodermal activity (EDA), are collected during the Montreal Imaging Stress Task (MIST). The stress classification methodology employs an integrated approach using Genetic Algorithm and Mutual Information to reduce feature set redundancy. It further uses Bayesian optimization to fine-tune machine learning hyperparameters. The results indicate that the combination of EDA, BVP, and HRV achieves the highest classification accuracy of 75.2% using the Gradient Boosting (GB) algorithm for 2-level and 3-level stress classification. In contrast, EDA and HRV alone achieve a comparable accuracy </a:t>
            </a:r>
            <a:r>
              <a:rPr lang="en-US" sz="1600">
                <a:latin typeface="Times New Roman" panose="02020603050405020304" pitchFamily="18" charset="0"/>
                <a:cs typeface="Times New Roman" panose="02020603050405020304" pitchFamily="18" charset="0"/>
              </a:rPr>
              <a:t>of 72.3% for </a:t>
            </a:r>
            <a:r>
              <a:rPr lang="en-US" sz="1600" dirty="0">
                <a:latin typeface="Times New Roman" panose="02020603050405020304" pitchFamily="18" charset="0"/>
                <a:cs typeface="Times New Roman" panose="02020603050405020304" pitchFamily="18" charset="0"/>
              </a:rPr>
              <a:t>2-level and 3-level stress classification, respectively. Furthermore, the SHAP Explainable AI (XAI) analysis confirms that HRV and EDA are the most significant features for stress classification. The study also finds evidence that listening to meditation audio reduces stress levels. These findings highlight the potential of wearable technology combined with machine learning for real-time stress monitoring and management in academic environments.</a:t>
            </a:r>
          </a:p>
        </p:txBody>
      </p:sp>
    </p:spTree>
    <p:extLst>
      <p:ext uri="{BB962C8B-B14F-4D97-AF65-F5344CB8AC3E}">
        <p14:creationId xmlns:p14="http://schemas.microsoft.com/office/powerpoint/2010/main" val="497247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
            <a:extLst>
              <a:ext uri="{FF2B5EF4-FFF2-40B4-BE49-F238E27FC236}">
                <a16:creationId xmlns:a16="http://schemas.microsoft.com/office/drawing/2014/main" id="{41A490BE-CE98-119D-CA1E-C3CB8D000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55" y="645694"/>
            <a:ext cx="11596090" cy="6015790"/>
          </a:xfrm>
          <a:prstGeom prst="rect">
            <a:avLst/>
          </a:prstGeom>
        </p:spPr>
      </p:pic>
      <p:sp>
        <p:nvSpPr>
          <p:cNvPr id="6" name="TextBox 5">
            <a:extLst>
              <a:ext uri="{FF2B5EF4-FFF2-40B4-BE49-F238E27FC236}">
                <a16:creationId xmlns:a16="http://schemas.microsoft.com/office/drawing/2014/main" id="{B9CAB6AD-FF62-CC72-C27D-A900CAE11371}"/>
              </a:ext>
            </a:extLst>
          </p:cNvPr>
          <p:cNvSpPr txBox="1"/>
          <p:nvPr/>
        </p:nvSpPr>
        <p:spPr>
          <a:xfrm>
            <a:off x="417095" y="184029"/>
            <a:ext cx="5406190"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PREDICTION CODE</a:t>
            </a:r>
          </a:p>
        </p:txBody>
      </p:sp>
    </p:spTree>
    <p:extLst>
      <p:ext uri="{BB962C8B-B14F-4D97-AF65-F5344CB8AC3E}">
        <p14:creationId xmlns:p14="http://schemas.microsoft.com/office/powerpoint/2010/main" val="3350846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474E670F-12FF-0904-7DCB-C944CFEE8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55" y="320842"/>
            <a:ext cx="11596090" cy="6160169"/>
          </a:xfrm>
          <a:prstGeom prst="rect">
            <a:avLst/>
          </a:prstGeom>
        </p:spPr>
      </p:pic>
    </p:spTree>
    <p:extLst>
      <p:ext uri="{BB962C8B-B14F-4D97-AF65-F5344CB8AC3E}">
        <p14:creationId xmlns:p14="http://schemas.microsoft.com/office/powerpoint/2010/main" val="1497780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D8FE7A-0CC3-A5F3-6FBC-03D92494AE2E}"/>
              </a:ext>
            </a:extLst>
          </p:cNvPr>
          <p:cNvSpPr txBox="1"/>
          <p:nvPr/>
        </p:nvSpPr>
        <p:spPr>
          <a:xfrm>
            <a:off x="433138" y="147935"/>
            <a:ext cx="4395536"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ALGORITHMS CODE</a:t>
            </a:r>
          </a:p>
        </p:txBody>
      </p:sp>
      <p:pic>
        <p:nvPicPr>
          <p:cNvPr id="5" name="Picture 4">
            <a:extLst>
              <a:ext uri="{FF2B5EF4-FFF2-40B4-BE49-F238E27FC236}">
                <a16:creationId xmlns:a16="http://schemas.microsoft.com/office/drawing/2014/main" id="{C1D8E08C-A082-9C22-7F8E-480523AB0E3D}"/>
              </a:ext>
            </a:extLst>
          </p:cNvPr>
          <p:cNvPicPr>
            <a:picLocks noChangeAspect="1"/>
          </p:cNvPicPr>
          <p:nvPr/>
        </p:nvPicPr>
        <p:blipFill>
          <a:blip r:embed="rId2"/>
          <a:stretch>
            <a:fillRect/>
          </a:stretch>
        </p:blipFill>
        <p:spPr>
          <a:xfrm>
            <a:off x="311086" y="1063300"/>
            <a:ext cx="11491274" cy="4429743"/>
          </a:xfrm>
          <a:prstGeom prst="rect">
            <a:avLst/>
          </a:prstGeom>
        </p:spPr>
      </p:pic>
    </p:spTree>
    <p:extLst>
      <p:ext uri="{BB962C8B-B14F-4D97-AF65-F5344CB8AC3E}">
        <p14:creationId xmlns:p14="http://schemas.microsoft.com/office/powerpoint/2010/main" val="2737906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7E2DB-4FE8-7D42-2D99-D5620A0E4E38}"/>
            </a:ext>
          </a:extLst>
        </p:cNvPr>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BCCAA111-6267-C592-6512-DFB4B5385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55" y="272716"/>
            <a:ext cx="11596090" cy="6336631"/>
          </a:xfrm>
          <a:prstGeom prst="rect">
            <a:avLst/>
          </a:prstGeom>
        </p:spPr>
      </p:pic>
    </p:spTree>
    <p:extLst>
      <p:ext uri="{BB962C8B-B14F-4D97-AF65-F5344CB8AC3E}">
        <p14:creationId xmlns:p14="http://schemas.microsoft.com/office/powerpoint/2010/main" val="3423576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74C858EA-F2A8-363B-09D2-8E3740EF40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55" y="641683"/>
            <a:ext cx="11596090" cy="5967663"/>
          </a:xfrm>
          <a:prstGeom prst="rect">
            <a:avLst/>
          </a:prstGeom>
        </p:spPr>
      </p:pic>
      <p:sp>
        <p:nvSpPr>
          <p:cNvPr id="4" name="TextBox 3">
            <a:extLst>
              <a:ext uri="{FF2B5EF4-FFF2-40B4-BE49-F238E27FC236}">
                <a16:creationId xmlns:a16="http://schemas.microsoft.com/office/drawing/2014/main" id="{F779373F-F7AC-B702-0A9F-FAE12561E114}"/>
              </a:ext>
            </a:extLst>
          </p:cNvPr>
          <p:cNvSpPr txBox="1"/>
          <p:nvPr/>
        </p:nvSpPr>
        <p:spPr>
          <a:xfrm>
            <a:off x="433137" y="59704"/>
            <a:ext cx="4267200"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ACCURACY COMPARISION</a:t>
            </a:r>
          </a:p>
        </p:txBody>
      </p:sp>
    </p:spTree>
    <p:extLst>
      <p:ext uri="{BB962C8B-B14F-4D97-AF65-F5344CB8AC3E}">
        <p14:creationId xmlns:p14="http://schemas.microsoft.com/office/powerpoint/2010/main" val="1158132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DF8734-946D-F13F-BE5F-2C264DEF3790}"/>
              </a:ext>
            </a:extLst>
          </p:cNvPr>
          <p:cNvSpPr txBox="1"/>
          <p:nvPr/>
        </p:nvSpPr>
        <p:spPr>
          <a:xfrm>
            <a:off x="513346" y="224589"/>
            <a:ext cx="5261811"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SYSTEM TESTING</a:t>
            </a:r>
          </a:p>
        </p:txBody>
      </p:sp>
      <p:sp>
        <p:nvSpPr>
          <p:cNvPr id="3" name="TextBox 2">
            <a:extLst>
              <a:ext uri="{FF2B5EF4-FFF2-40B4-BE49-F238E27FC236}">
                <a16:creationId xmlns:a16="http://schemas.microsoft.com/office/drawing/2014/main" id="{F4C38A1C-5BFE-98A0-E0E3-090B17094D84}"/>
              </a:ext>
            </a:extLst>
          </p:cNvPr>
          <p:cNvSpPr txBox="1"/>
          <p:nvPr/>
        </p:nvSpPr>
        <p:spPr>
          <a:xfrm>
            <a:off x="513346" y="1062046"/>
            <a:ext cx="5085347"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TYPES OF TESTING</a:t>
            </a:r>
          </a:p>
        </p:txBody>
      </p:sp>
      <p:sp>
        <p:nvSpPr>
          <p:cNvPr id="4" name="TextBox 3">
            <a:extLst>
              <a:ext uri="{FF2B5EF4-FFF2-40B4-BE49-F238E27FC236}">
                <a16:creationId xmlns:a16="http://schemas.microsoft.com/office/drawing/2014/main" id="{3E9BA0D3-42BC-4DB7-2A1E-59BE1ACDF555}"/>
              </a:ext>
            </a:extLst>
          </p:cNvPr>
          <p:cNvSpPr txBox="1"/>
          <p:nvPr/>
        </p:nvSpPr>
        <p:spPr>
          <a:xfrm>
            <a:off x="513346" y="1957137"/>
            <a:ext cx="10908633" cy="3416320"/>
          </a:xfrm>
          <a:prstGeom prst="rect">
            <a:avLst/>
          </a:prstGeom>
          <a:noFill/>
        </p:spPr>
        <p:txBody>
          <a:bodyPr wrap="square" rtlCol="0">
            <a:sp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Unit Testing</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Integration Testing</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Functional Testing</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System Testing</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White Box Testing</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Black Box Testing</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Acceptance Testing(User Acceptance Testing UAT)</a:t>
            </a:r>
          </a:p>
          <a:p>
            <a:pPr marL="457200" indent="-457200">
              <a:buFont typeface="+mj-lt"/>
              <a:buAutoNum type="arabicPeriod"/>
            </a:pPr>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18455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3C4244-A5EE-D46D-E717-71EEF968FCDC}"/>
              </a:ext>
            </a:extLst>
          </p:cNvPr>
          <p:cNvSpPr txBox="1"/>
          <p:nvPr/>
        </p:nvSpPr>
        <p:spPr>
          <a:xfrm>
            <a:off x="417095" y="385011"/>
            <a:ext cx="7523747"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TEST CASES</a:t>
            </a:r>
          </a:p>
        </p:txBody>
      </p:sp>
      <p:pic>
        <p:nvPicPr>
          <p:cNvPr id="8" name="Picture 7">
            <a:extLst>
              <a:ext uri="{FF2B5EF4-FFF2-40B4-BE49-F238E27FC236}">
                <a16:creationId xmlns:a16="http://schemas.microsoft.com/office/drawing/2014/main" id="{A406DC08-DC5E-DB78-B8EA-FF2074DD4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1983" y="1092897"/>
            <a:ext cx="8898904" cy="5546624"/>
          </a:xfrm>
          <a:prstGeom prst="rect">
            <a:avLst/>
          </a:prstGeom>
        </p:spPr>
      </p:pic>
    </p:spTree>
    <p:extLst>
      <p:ext uri="{BB962C8B-B14F-4D97-AF65-F5344CB8AC3E}">
        <p14:creationId xmlns:p14="http://schemas.microsoft.com/office/powerpoint/2010/main" val="1479995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F99631-EE57-62D4-6AA7-C214D261B5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5486" y="688157"/>
            <a:ext cx="9719034" cy="5551110"/>
          </a:xfrm>
          <a:prstGeom prst="rect">
            <a:avLst/>
          </a:prstGeom>
        </p:spPr>
      </p:pic>
    </p:spTree>
    <p:extLst>
      <p:ext uri="{BB962C8B-B14F-4D97-AF65-F5344CB8AC3E}">
        <p14:creationId xmlns:p14="http://schemas.microsoft.com/office/powerpoint/2010/main" val="2616568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F68298-5DEB-A1AB-1BA4-EDB05F99E13F}"/>
              </a:ext>
            </a:extLst>
          </p:cNvPr>
          <p:cNvSpPr txBox="1"/>
          <p:nvPr/>
        </p:nvSpPr>
        <p:spPr>
          <a:xfrm>
            <a:off x="577516" y="192506"/>
            <a:ext cx="4940968"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RESULTS</a:t>
            </a:r>
          </a:p>
        </p:txBody>
      </p:sp>
      <p:pic>
        <p:nvPicPr>
          <p:cNvPr id="4" name="Picture 3" descr="A login screen with words on it&#10;&#10;Description automatically generated">
            <a:extLst>
              <a:ext uri="{FF2B5EF4-FFF2-40B4-BE49-F238E27FC236}">
                <a16:creationId xmlns:a16="http://schemas.microsoft.com/office/drawing/2014/main" id="{F27FD4EA-CF90-2701-C1AD-F5E8E297F555}"/>
              </a:ext>
            </a:extLst>
          </p:cNvPr>
          <p:cNvPicPr>
            <a:picLocks noChangeAspect="1"/>
          </p:cNvPicPr>
          <p:nvPr/>
        </p:nvPicPr>
        <p:blipFill>
          <a:blip r:embed="rId2">
            <a:extLst>
              <a:ext uri="{28A0092B-C50C-407E-A947-70E740481C1C}">
                <a14:useLocalDpi xmlns:a14="http://schemas.microsoft.com/office/drawing/2010/main" val="0"/>
              </a:ext>
            </a:extLst>
          </a:blip>
          <a:srcRect l="1443" t="13129"/>
          <a:stretch/>
        </p:blipFill>
        <p:spPr>
          <a:xfrm>
            <a:off x="381588" y="900392"/>
            <a:ext cx="11428824" cy="5957608"/>
          </a:xfrm>
          <a:prstGeom prst="rect">
            <a:avLst/>
          </a:prstGeom>
        </p:spPr>
      </p:pic>
    </p:spTree>
    <p:extLst>
      <p:ext uri="{BB962C8B-B14F-4D97-AF65-F5344CB8AC3E}">
        <p14:creationId xmlns:p14="http://schemas.microsoft.com/office/powerpoint/2010/main" val="3687027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2A7309C9-910F-65E1-B971-F02492E1E360}"/>
              </a:ext>
            </a:extLst>
          </p:cNvPr>
          <p:cNvPicPr>
            <a:picLocks noChangeAspect="1"/>
          </p:cNvPicPr>
          <p:nvPr/>
        </p:nvPicPr>
        <p:blipFill>
          <a:blip r:embed="rId2">
            <a:extLst>
              <a:ext uri="{28A0092B-C50C-407E-A947-70E740481C1C}">
                <a14:useLocalDpi xmlns:a14="http://schemas.microsoft.com/office/drawing/2010/main" val="0"/>
              </a:ext>
            </a:extLst>
          </a:blip>
          <a:srcRect l="1996" t="9357" r="3102"/>
          <a:stretch/>
        </p:blipFill>
        <p:spPr>
          <a:xfrm>
            <a:off x="6336635" y="320842"/>
            <a:ext cx="5743072" cy="621631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C021F168-A4B3-2F84-4B19-5A52B0D3E6DA}"/>
              </a:ext>
            </a:extLst>
          </p:cNvPr>
          <p:cNvPicPr>
            <a:picLocks noChangeAspect="1"/>
          </p:cNvPicPr>
          <p:nvPr/>
        </p:nvPicPr>
        <p:blipFill>
          <a:blip r:embed="rId3">
            <a:extLst>
              <a:ext uri="{28A0092B-C50C-407E-A947-70E740481C1C}">
                <a14:useLocalDpi xmlns:a14="http://schemas.microsoft.com/office/drawing/2010/main" val="0"/>
              </a:ext>
            </a:extLst>
          </a:blip>
          <a:srcRect l="1857" t="11462" r="4348"/>
          <a:stretch/>
        </p:blipFill>
        <p:spPr>
          <a:xfrm>
            <a:off x="112293" y="320842"/>
            <a:ext cx="5999751" cy="6216316"/>
          </a:xfrm>
          <a:prstGeom prst="rect">
            <a:avLst/>
          </a:prstGeom>
        </p:spPr>
      </p:pic>
    </p:spTree>
    <p:extLst>
      <p:ext uri="{BB962C8B-B14F-4D97-AF65-F5344CB8AC3E}">
        <p14:creationId xmlns:p14="http://schemas.microsoft.com/office/powerpoint/2010/main" val="3747963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2C1565-2B6B-A89F-4CAA-2C3445B23465}"/>
              </a:ext>
            </a:extLst>
          </p:cNvPr>
          <p:cNvSpPr txBox="1"/>
          <p:nvPr/>
        </p:nvSpPr>
        <p:spPr>
          <a:xfrm>
            <a:off x="987480" y="722005"/>
            <a:ext cx="4358827"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ABBREVIATIONS</a:t>
            </a:r>
          </a:p>
        </p:txBody>
      </p:sp>
      <p:sp>
        <p:nvSpPr>
          <p:cNvPr id="6" name="TextBox 5">
            <a:extLst>
              <a:ext uri="{FF2B5EF4-FFF2-40B4-BE49-F238E27FC236}">
                <a16:creationId xmlns:a16="http://schemas.microsoft.com/office/drawing/2014/main" id="{40582068-6C77-0277-4865-C470ED137540}"/>
              </a:ext>
            </a:extLst>
          </p:cNvPr>
          <p:cNvSpPr txBox="1"/>
          <p:nvPr/>
        </p:nvSpPr>
        <p:spPr>
          <a:xfrm>
            <a:off x="780371" y="1720840"/>
            <a:ext cx="9381060" cy="3737946"/>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ü"/>
            </a:pPr>
            <a:r>
              <a:rPr lang="en-US" sz="2000" b="1" dirty="0"/>
              <a:t>Interbeat Interval (IBI): </a:t>
            </a:r>
            <a:r>
              <a:rPr lang="en-US" sz="2000" dirty="0"/>
              <a:t>Time between heartbeats.</a:t>
            </a:r>
          </a:p>
          <a:p>
            <a:pPr marL="285750" indent="-285750" algn="just">
              <a:lnSpc>
                <a:spcPct val="150000"/>
              </a:lnSpc>
              <a:buFont typeface="Wingdings" panose="05000000000000000000" pitchFamily="2" charset="2"/>
              <a:buChar char="ü"/>
            </a:pPr>
            <a:r>
              <a:rPr lang="en-US" sz="2000" b="1" dirty="0"/>
              <a:t>Heart Rate Variability (HRV): </a:t>
            </a:r>
            <a:r>
              <a:rPr lang="en-US" sz="2000" dirty="0"/>
              <a:t>Variation in time between heartbeats, indicating stress and emotional responses.</a:t>
            </a:r>
          </a:p>
          <a:p>
            <a:pPr marL="285750" indent="-285750" algn="just">
              <a:lnSpc>
                <a:spcPct val="150000"/>
              </a:lnSpc>
              <a:buFont typeface="Wingdings" panose="05000000000000000000" pitchFamily="2" charset="2"/>
              <a:buChar char="ü"/>
            </a:pPr>
            <a:r>
              <a:rPr lang="en-US" sz="2000" b="1" dirty="0"/>
              <a:t>Blood Volume Pulse (BVP): </a:t>
            </a:r>
            <a:r>
              <a:rPr lang="en-US" sz="2000" dirty="0"/>
              <a:t>Measure of blood flow and oxygenation.</a:t>
            </a:r>
          </a:p>
          <a:p>
            <a:pPr marL="285750" indent="-285750" algn="just">
              <a:lnSpc>
                <a:spcPct val="150000"/>
              </a:lnSpc>
              <a:buFont typeface="Wingdings" panose="05000000000000000000" pitchFamily="2" charset="2"/>
              <a:buChar char="ü"/>
            </a:pPr>
            <a:r>
              <a:rPr lang="en-US" sz="2000" b="1" dirty="0"/>
              <a:t>Electrodermal Activity (EDA): </a:t>
            </a:r>
            <a:r>
              <a:rPr lang="en-US" sz="2000" dirty="0"/>
              <a:t>Measure of skin conductivity, indicating stress, anxiety, and emotional arousal.</a:t>
            </a:r>
          </a:p>
          <a:p>
            <a:pPr marL="285750" indent="-285750" algn="just">
              <a:lnSpc>
                <a:spcPct val="150000"/>
              </a:lnSpc>
              <a:buFont typeface="Wingdings" panose="05000000000000000000" pitchFamily="2" charset="2"/>
              <a:buChar char="ü"/>
            </a:pPr>
            <a:r>
              <a:rPr lang="en-US" sz="2000" b="1" dirty="0"/>
              <a:t>Montreal Imaging Stress Task (MIST): </a:t>
            </a:r>
            <a:r>
              <a:rPr lang="en-US" sz="2000" dirty="0"/>
              <a:t>A standardized test inducing stress through mental arithmetic tasks to assess physiological and psychological responses.</a:t>
            </a:r>
          </a:p>
        </p:txBody>
      </p:sp>
    </p:spTree>
    <p:extLst>
      <p:ext uri="{BB962C8B-B14F-4D97-AF65-F5344CB8AC3E}">
        <p14:creationId xmlns:p14="http://schemas.microsoft.com/office/powerpoint/2010/main" val="24317146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AAF23-A84A-05A1-AB16-3A3C7EAAF22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14C5020-FEE2-F3F5-F3AD-0A1DAE9D9A43}"/>
              </a:ext>
            </a:extLst>
          </p:cNvPr>
          <p:cNvSpPr txBox="1"/>
          <p:nvPr/>
        </p:nvSpPr>
        <p:spPr>
          <a:xfrm>
            <a:off x="750695" y="431642"/>
            <a:ext cx="6718853"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3252FDDD-41DF-F05E-CE38-F4C1AC9953E2}"/>
              </a:ext>
            </a:extLst>
          </p:cNvPr>
          <p:cNvSpPr txBox="1"/>
          <p:nvPr/>
        </p:nvSpPr>
        <p:spPr>
          <a:xfrm>
            <a:off x="531032" y="1777684"/>
            <a:ext cx="10361255"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In conclusion, the optimization of wearable biosensor data for stress classification using machine learning and explainable AI demonstrates significant potential for enhancing stress detection and management in daily academic settings. </a:t>
            </a:r>
          </a:p>
          <a:p>
            <a:pPr marL="285750" indent="-28575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The integration of diverse environmental and physiological factors, advanced explainability features, and adaptability to varied conditions enables more reliable and actionable insights. </a:t>
            </a:r>
          </a:p>
          <a:p>
            <a:pPr marL="285750" indent="-28575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This innovative approach holds promise for supporting mental well-being, improving academic performance, and informing personalized interventions. </a:t>
            </a:r>
          </a:p>
          <a:p>
            <a:pPr marL="285750" indent="-28575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Future research should focus on large-scale deployments, longitudinal studies, and exploration of additional applications in education and healthcare.</a:t>
            </a:r>
          </a:p>
        </p:txBody>
      </p:sp>
    </p:spTree>
    <p:extLst>
      <p:ext uri="{BB962C8B-B14F-4D97-AF65-F5344CB8AC3E}">
        <p14:creationId xmlns:p14="http://schemas.microsoft.com/office/powerpoint/2010/main" val="2539282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5A971E-874D-2592-DF3A-0D9303052907}"/>
              </a:ext>
            </a:extLst>
          </p:cNvPr>
          <p:cNvSpPr txBox="1"/>
          <p:nvPr/>
        </p:nvSpPr>
        <p:spPr>
          <a:xfrm>
            <a:off x="609600" y="449179"/>
            <a:ext cx="7074568"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F</a:t>
            </a:r>
            <a:r>
              <a:rPr lang="en-IN" sz="4000" b="1" dirty="0">
                <a:latin typeface="Times New Roman" panose="02020603050405020304" pitchFamily="18" charset="0"/>
                <a:cs typeface="Times New Roman" panose="02020603050405020304" pitchFamily="18" charset="0"/>
              </a:rPr>
              <a:t>UTURE ENHANCEMENTS</a:t>
            </a:r>
          </a:p>
        </p:txBody>
      </p:sp>
      <p:sp>
        <p:nvSpPr>
          <p:cNvPr id="3" name="TextBox 2">
            <a:extLst>
              <a:ext uri="{FF2B5EF4-FFF2-40B4-BE49-F238E27FC236}">
                <a16:creationId xmlns:a16="http://schemas.microsoft.com/office/drawing/2014/main" id="{8B78ABD2-D5B1-9F69-CBE8-5E5E929EF588}"/>
              </a:ext>
            </a:extLst>
          </p:cNvPr>
          <p:cNvSpPr txBox="1"/>
          <p:nvPr/>
        </p:nvSpPr>
        <p:spPr>
          <a:xfrm>
            <a:off x="697831" y="2305615"/>
            <a:ext cx="10796337" cy="2246769"/>
          </a:xfrm>
          <a:prstGeom prst="rect">
            <a:avLst/>
          </a:prstGeom>
          <a:noFill/>
        </p:spPr>
        <p:txBody>
          <a:bodyPr wrap="square" rtlCol="0">
            <a:spAutoFit/>
          </a:bodyPr>
          <a:lstStyle/>
          <a:p>
            <a:pPr marL="457200" indent="-4572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Integration of multi-model data</a:t>
            </a:r>
          </a:p>
          <a:p>
            <a:pPr marL="457200" indent="-4572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Real time and personalized models</a:t>
            </a:r>
          </a:p>
          <a:p>
            <a:pPr marL="457200" indent="-4572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Enhanced explainability with SHAP</a:t>
            </a:r>
          </a:p>
          <a:p>
            <a:pPr marL="457200" indent="-4572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Robustness and noise handling</a:t>
            </a:r>
          </a:p>
          <a:p>
            <a:pPr marL="457200" indent="-45720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Ethical and privacy-aware solutions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9149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E0AE38-1C9E-321A-D901-DB7EED6B5E2D}"/>
              </a:ext>
            </a:extLst>
          </p:cNvPr>
          <p:cNvSpPr txBox="1"/>
          <p:nvPr/>
        </p:nvSpPr>
        <p:spPr>
          <a:xfrm>
            <a:off x="625642" y="417095"/>
            <a:ext cx="7395410"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REFERENCES</a:t>
            </a:r>
            <a:endParaRPr lang="en-IN"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84CF201-2753-9189-AE56-78821242B69A}"/>
              </a:ext>
            </a:extLst>
          </p:cNvPr>
          <p:cNvSpPr txBox="1"/>
          <p:nvPr/>
        </p:nvSpPr>
        <p:spPr>
          <a:xfrm>
            <a:off x="593558" y="1732547"/>
            <a:ext cx="10940716" cy="4401205"/>
          </a:xfrm>
          <a:prstGeom prst="rect">
            <a:avLst/>
          </a:prstGeom>
          <a:noFill/>
        </p:spPr>
        <p:txBody>
          <a:bodyPr wrap="square" rtlCol="0">
            <a:spAutoFit/>
          </a:bodyPr>
          <a:lstStyle/>
          <a:p>
            <a:pPr marL="342900" indent="-342900" algn="just">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F. Fatih, Z. En-</a:t>
            </a:r>
            <a:r>
              <a:rPr lang="en-IN" sz="2000" dirty="0" err="1">
                <a:latin typeface="Times New Roman" panose="02020603050405020304" pitchFamily="18" charset="0"/>
                <a:cs typeface="Times New Roman" panose="02020603050405020304" pitchFamily="18" charset="0"/>
              </a:rPr>
              <a:t>Naimani</a:t>
            </a:r>
            <a:r>
              <a:rPr lang="en-IN" sz="2000" dirty="0">
                <a:latin typeface="Times New Roman" panose="02020603050405020304" pitchFamily="18" charset="0"/>
                <a:cs typeface="Times New Roman" panose="02020603050405020304" pitchFamily="18" charset="0"/>
              </a:rPr>
              <a:t>, and K. </a:t>
            </a:r>
            <a:r>
              <a:rPr lang="en-IN" sz="2000" dirty="0" err="1">
                <a:latin typeface="Times New Roman" panose="02020603050405020304" pitchFamily="18" charset="0"/>
                <a:cs typeface="Times New Roman" panose="02020603050405020304" pitchFamily="18" charset="0"/>
              </a:rPr>
              <a:t>Haddouch</a:t>
            </a:r>
            <a:r>
              <a:rPr lang="en-IN" sz="2000" dirty="0">
                <a:latin typeface="Times New Roman" panose="02020603050405020304" pitchFamily="18" charset="0"/>
                <a:cs typeface="Times New Roman" panose="02020603050405020304" pitchFamily="18" charset="0"/>
              </a:rPr>
              <a:t>, ‘‘Comparative Study of Bayesian Optimization Process for the Best Machine Learning </a:t>
            </a:r>
            <a:r>
              <a:rPr lang="en-IN" sz="2000" dirty="0" err="1">
                <a:latin typeface="Times New Roman" panose="02020603050405020304" pitchFamily="18" charset="0"/>
                <a:cs typeface="Times New Roman" panose="02020603050405020304" pitchFamily="18" charset="0"/>
              </a:rPr>
              <a:t>Hyperpa</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rameters</a:t>
            </a:r>
            <a:r>
              <a:rPr lang="en-IN" sz="2000" dirty="0">
                <a:latin typeface="Times New Roman" panose="02020603050405020304" pitchFamily="18" charset="0"/>
                <a:cs typeface="Times New Roman" panose="02020603050405020304" pitchFamily="18" charset="0"/>
              </a:rPr>
              <a:t>,’’ in International Conference On Big Data and Internet of Things, pp. 239–249, Springer, 2022.</a:t>
            </a:r>
          </a:p>
          <a:p>
            <a:pPr marL="342900" indent="-342900" algn="just">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M. </a:t>
            </a:r>
            <a:r>
              <a:rPr lang="en-IN" sz="2000" dirty="0" err="1">
                <a:latin typeface="Times New Roman" panose="02020603050405020304" pitchFamily="18" charset="0"/>
                <a:cs typeface="Times New Roman" panose="02020603050405020304" pitchFamily="18" charset="0"/>
              </a:rPr>
              <a:t>Benchekroun</a:t>
            </a:r>
            <a:r>
              <a:rPr lang="en-IN" sz="2000" dirty="0">
                <a:latin typeface="Times New Roman" panose="02020603050405020304" pitchFamily="18" charset="0"/>
                <a:cs typeface="Times New Roman" panose="02020603050405020304" pitchFamily="18" charset="0"/>
              </a:rPr>
              <a:t>, P. E. </a:t>
            </a:r>
            <a:r>
              <a:rPr lang="en-IN" sz="2000" dirty="0" err="1">
                <a:latin typeface="Times New Roman" panose="02020603050405020304" pitchFamily="18" charset="0"/>
                <a:cs typeface="Times New Roman" panose="02020603050405020304" pitchFamily="18" charset="0"/>
              </a:rPr>
              <a:t>Velmovitsky</a:t>
            </a:r>
            <a:r>
              <a:rPr lang="en-IN" sz="2000" dirty="0">
                <a:latin typeface="Times New Roman" panose="02020603050405020304" pitchFamily="18" charset="0"/>
                <a:cs typeface="Times New Roman" panose="02020603050405020304" pitchFamily="18" charset="0"/>
              </a:rPr>
              <a:t>, D. </a:t>
            </a:r>
            <a:r>
              <a:rPr lang="en-IN" sz="2000" dirty="0" err="1">
                <a:latin typeface="Times New Roman" panose="02020603050405020304" pitchFamily="18" charset="0"/>
                <a:cs typeface="Times New Roman" panose="02020603050405020304" pitchFamily="18" charset="0"/>
              </a:rPr>
              <a:t>Istrate</a:t>
            </a:r>
            <a:r>
              <a:rPr lang="en-IN" sz="2000" dirty="0">
                <a:latin typeface="Times New Roman" panose="02020603050405020304" pitchFamily="18" charset="0"/>
                <a:cs typeface="Times New Roman" panose="02020603050405020304" pitchFamily="18" charset="0"/>
              </a:rPr>
              <a:t>, V. </a:t>
            </a:r>
            <a:r>
              <a:rPr lang="en-IN" sz="2000" dirty="0" err="1">
                <a:latin typeface="Times New Roman" panose="02020603050405020304" pitchFamily="18" charset="0"/>
                <a:cs typeface="Times New Roman" panose="02020603050405020304" pitchFamily="18" charset="0"/>
              </a:rPr>
              <a:t>Zalc</a:t>
            </a:r>
            <a:r>
              <a:rPr lang="en-IN" sz="2000" dirty="0">
                <a:latin typeface="Times New Roman" panose="02020603050405020304" pitchFamily="18" charset="0"/>
                <a:cs typeface="Times New Roman" panose="02020603050405020304" pitchFamily="18" charset="0"/>
              </a:rPr>
              <a:t>, P. P. Morita, and D. </a:t>
            </a:r>
            <a:r>
              <a:rPr lang="en-IN" sz="2000" dirty="0" err="1">
                <a:latin typeface="Times New Roman" panose="02020603050405020304" pitchFamily="18" charset="0"/>
                <a:cs typeface="Times New Roman" panose="02020603050405020304" pitchFamily="18" charset="0"/>
              </a:rPr>
              <a:t>Lenne</a:t>
            </a:r>
            <a:r>
              <a:rPr lang="en-IN" sz="2000" dirty="0">
                <a:latin typeface="Times New Roman" panose="02020603050405020304" pitchFamily="18" charset="0"/>
                <a:cs typeface="Times New Roman" panose="02020603050405020304" pitchFamily="18" charset="0"/>
              </a:rPr>
              <a:t>, ‘‘Cross dataset analysis for generalizability of HRV-based stress detection models,’’ Sensors, vol. 23, no. 4, p. 1807, 2023.</a:t>
            </a:r>
          </a:p>
          <a:p>
            <a:pPr marL="342900" indent="-342900" algn="just">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T.Androutsou,S.Angelopoulos,E.Hristoforou,G.K.Matsopoulos,and</a:t>
            </a:r>
            <a:r>
              <a:rPr lang="en-IN" sz="2000" dirty="0">
                <a:latin typeface="Times New Roman" panose="02020603050405020304" pitchFamily="18" charset="0"/>
                <a:cs typeface="Times New Roman" panose="02020603050405020304" pitchFamily="18" charset="0"/>
              </a:rPr>
              <a:t> D. D. </a:t>
            </a:r>
            <a:r>
              <a:rPr lang="en-IN" sz="2000" dirty="0" err="1">
                <a:latin typeface="Times New Roman" panose="02020603050405020304" pitchFamily="18" charset="0"/>
                <a:cs typeface="Times New Roman" panose="02020603050405020304" pitchFamily="18" charset="0"/>
              </a:rPr>
              <a:t>Koutsouris</a:t>
            </a:r>
            <a:r>
              <a:rPr lang="en-IN" sz="2000" dirty="0">
                <a:latin typeface="Times New Roman" panose="02020603050405020304" pitchFamily="18" charset="0"/>
                <a:cs typeface="Times New Roman" panose="02020603050405020304" pitchFamily="18" charset="0"/>
              </a:rPr>
              <a:t>, ‘‘Automated Multimodal Stress Detection in Computer Office Workspace,’’ Electronics, vol. 12, no. 11, p. 2528, 2023.</a:t>
            </a:r>
          </a:p>
          <a:p>
            <a:pPr marL="342900" indent="-342900" algn="just">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S.Campanella,A.Altaleb,A.Belli,P.Pierleoni,andL.Palma,‘‘AMethod for Stress Detection Using </a:t>
            </a:r>
            <a:r>
              <a:rPr lang="en-IN" sz="2000" dirty="0" err="1">
                <a:latin typeface="Times New Roman" panose="02020603050405020304" pitchFamily="18" charset="0"/>
                <a:cs typeface="Times New Roman" panose="02020603050405020304" pitchFamily="18" charset="0"/>
              </a:rPr>
              <a:t>Empatica</a:t>
            </a:r>
            <a:r>
              <a:rPr lang="en-IN" sz="2000" dirty="0">
                <a:latin typeface="Times New Roman" panose="02020603050405020304" pitchFamily="18" charset="0"/>
                <a:cs typeface="Times New Roman" panose="02020603050405020304" pitchFamily="18" charset="0"/>
              </a:rPr>
              <a:t> E4 Bracelet and Machine-Learning Techniques,’’ Sensors, vol. 23, no. 7, p. 3565, 2023.</a:t>
            </a:r>
          </a:p>
        </p:txBody>
      </p:sp>
    </p:spTree>
    <p:extLst>
      <p:ext uri="{BB962C8B-B14F-4D97-AF65-F5344CB8AC3E}">
        <p14:creationId xmlns:p14="http://schemas.microsoft.com/office/powerpoint/2010/main" val="3497912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13CA1-5DBC-F058-AEEE-E0F940C03FE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1A82F6C-736E-E047-34A4-1CD4406195C4}"/>
              </a:ext>
            </a:extLst>
          </p:cNvPr>
          <p:cNvPicPr>
            <a:picLocks noChangeAspect="1"/>
          </p:cNvPicPr>
          <p:nvPr/>
        </p:nvPicPr>
        <p:blipFill>
          <a:blip r:embed="rId2">
            <a:extLst>
              <a:ext uri="{28A0092B-C50C-407E-A947-70E740481C1C}">
                <a14:useLocalDpi xmlns:a14="http://schemas.microsoft.com/office/drawing/2010/main" val="0"/>
              </a:ext>
            </a:extLst>
          </a:blip>
          <a:srcRect l="17518" t="28263" r="37926" b="12582"/>
          <a:stretch/>
        </p:blipFill>
        <p:spPr>
          <a:xfrm>
            <a:off x="2591812" y="952104"/>
            <a:ext cx="5892085" cy="50420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84920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0FF2A2-CD86-4B7F-30A1-C3676DD6FFC1}"/>
              </a:ext>
            </a:extLst>
          </p:cNvPr>
          <p:cNvSpPr txBox="1"/>
          <p:nvPr/>
        </p:nvSpPr>
        <p:spPr>
          <a:xfrm>
            <a:off x="766945" y="682487"/>
            <a:ext cx="6383763"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DEFINITIONS</a:t>
            </a:r>
          </a:p>
        </p:txBody>
      </p:sp>
      <p:sp>
        <p:nvSpPr>
          <p:cNvPr id="6" name="TextBox 5">
            <a:extLst>
              <a:ext uri="{FF2B5EF4-FFF2-40B4-BE49-F238E27FC236}">
                <a16:creationId xmlns:a16="http://schemas.microsoft.com/office/drawing/2014/main" id="{F4086B93-678F-D707-E557-53E4374EFDF3}"/>
              </a:ext>
            </a:extLst>
          </p:cNvPr>
          <p:cNvSpPr txBox="1"/>
          <p:nvPr/>
        </p:nvSpPr>
        <p:spPr>
          <a:xfrm>
            <a:off x="519973" y="2119911"/>
            <a:ext cx="10291799" cy="2215991"/>
          </a:xfrm>
          <a:prstGeom prst="rect">
            <a:avLst/>
          </a:prstGeom>
          <a:noFill/>
        </p:spPr>
        <p:txBody>
          <a:bodyPr wrap="square" rtlCol="0">
            <a:spAutoFit/>
          </a:bodyPr>
          <a:lstStyle/>
          <a:p>
            <a:pPr marL="342900" indent="-342900" algn="just">
              <a:buFont typeface="Courier New" panose="02070309020205020404" pitchFamily="49" charset="0"/>
              <a:buChar char="o"/>
            </a:pPr>
            <a:r>
              <a:rPr lang="en-US" sz="2000" b="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achine learning is a subset of artificial intelligence (AI) that involves the development of algorithms and statistical models that enable computers to learn from data, make decisions, and improve their performance on a specific task without being explicitly programmed.</a:t>
            </a:r>
          </a:p>
          <a:p>
            <a:pPr marL="342900" indent="-342900" algn="just">
              <a:buFont typeface="Courier New" panose="02070309020205020404" pitchFamily="49" charset="0"/>
              <a:buChar char="o"/>
            </a:pPr>
            <a:endParaRPr lang="en-US" sz="2000" dirty="0">
              <a:latin typeface="Times New Roman" panose="02020603050405020304" pitchFamily="18" charset="0"/>
              <a:cs typeface="Times New Roman" panose="02020603050405020304" pitchFamily="18" charset="0"/>
            </a:endParaRPr>
          </a:p>
          <a:p>
            <a:pPr marL="342900" indent="-342900" algn="just">
              <a:buFont typeface="Courier New" panose="02070309020205020404" pitchFamily="49" charset="0"/>
              <a:buChar char="o"/>
            </a:pPr>
            <a:r>
              <a:rPr lang="en-US" sz="2000" b="1" dirty="0">
                <a:latin typeface="Times New Roman" panose="02020603050405020304" pitchFamily="18" charset="0"/>
                <a:cs typeface="Times New Roman" panose="02020603050405020304" pitchFamily="18" charset="0"/>
              </a:rPr>
              <a:t>SHAP</a:t>
            </a:r>
            <a:r>
              <a:rPr lang="en-US" sz="2000" dirty="0">
                <a:latin typeface="Times New Roman" panose="02020603050405020304" pitchFamily="18" charset="0"/>
                <a:cs typeface="Times New Roman" panose="02020603050405020304" pitchFamily="18" charset="0"/>
              </a:rPr>
              <a:t> (Shapley Additive Explanations) is an Explainable AI (XAI) technique that assigns a value to each feature for a specific prediction, indicating its contribution to the outcome.</a:t>
            </a:r>
          </a:p>
          <a:p>
            <a:endParaRPr lang="en-US" dirty="0"/>
          </a:p>
        </p:txBody>
      </p:sp>
    </p:spTree>
    <p:extLst>
      <p:ext uri="{BB962C8B-B14F-4D97-AF65-F5344CB8AC3E}">
        <p14:creationId xmlns:p14="http://schemas.microsoft.com/office/powerpoint/2010/main" val="2731801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3B361A-3427-6E34-606A-1EAFB817524D}"/>
              </a:ext>
            </a:extLst>
          </p:cNvPr>
          <p:cNvPicPr>
            <a:picLocks noChangeAspect="1"/>
          </p:cNvPicPr>
          <p:nvPr/>
        </p:nvPicPr>
        <p:blipFill>
          <a:blip r:embed="rId2">
            <a:extLst>
              <a:ext uri="{28A0092B-C50C-407E-A947-70E740481C1C}">
                <a14:useLocalDpi xmlns:a14="http://schemas.microsoft.com/office/drawing/2010/main" val="0"/>
              </a:ext>
            </a:extLst>
          </a:blip>
          <a:srcRect l="2206" t="8021" r="4342" b="6407"/>
          <a:stretch/>
        </p:blipFill>
        <p:spPr>
          <a:xfrm>
            <a:off x="810883" y="350807"/>
            <a:ext cx="10570234" cy="5952228"/>
          </a:xfrm>
          <a:prstGeom prst="rect">
            <a:avLst/>
          </a:prstGeom>
        </p:spPr>
      </p:pic>
    </p:spTree>
    <p:extLst>
      <p:ext uri="{BB962C8B-B14F-4D97-AF65-F5344CB8AC3E}">
        <p14:creationId xmlns:p14="http://schemas.microsoft.com/office/powerpoint/2010/main" val="1564242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EB25D7-6DD1-218F-5B77-C9B5D0D1775F}"/>
              </a:ext>
            </a:extLst>
          </p:cNvPr>
          <p:cNvPicPr>
            <a:picLocks noChangeAspect="1"/>
          </p:cNvPicPr>
          <p:nvPr/>
        </p:nvPicPr>
        <p:blipFill>
          <a:blip r:embed="rId2">
            <a:extLst>
              <a:ext uri="{28A0092B-C50C-407E-A947-70E740481C1C}">
                <a14:useLocalDpi xmlns:a14="http://schemas.microsoft.com/office/drawing/2010/main" val="0"/>
              </a:ext>
            </a:extLst>
          </a:blip>
          <a:srcRect t="6373" b="3397"/>
          <a:stretch/>
        </p:blipFill>
        <p:spPr>
          <a:xfrm>
            <a:off x="356558" y="173966"/>
            <a:ext cx="11185585" cy="6188015"/>
          </a:xfrm>
          <a:prstGeom prst="rect">
            <a:avLst/>
          </a:prstGeom>
        </p:spPr>
      </p:pic>
    </p:spTree>
    <p:extLst>
      <p:ext uri="{BB962C8B-B14F-4D97-AF65-F5344CB8AC3E}">
        <p14:creationId xmlns:p14="http://schemas.microsoft.com/office/powerpoint/2010/main" val="1247123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08DB8B-6AC3-20C6-3020-8A85254EFB82}"/>
              </a:ext>
            </a:extLst>
          </p:cNvPr>
          <p:cNvSpPr txBox="1"/>
          <p:nvPr/>
        </p:nvSpPr>
        <p:spPr>
          <a:xfrm>
            <a:off x="807813" y="706836"/>
            <a:ext cx="9127171"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46DF0BBB-B38B-BFFB-1800-C2BEE10D9E76}"/>
              </a:ext>
            </a:extLst>
          </p:cNvPr>
          <p:cNvSpPr txBox="1"/>
          <p:nvPr/>
        </p:nvSpPr>
        <p:spPr>
          <a:xfrm>
            <a:off x="858301" y="2148560"/>
            <a:ext cx="9244977" cy="3693319"/>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Academic stress significantly impacts student’s well-being and performance.</a:t>
            </a:r>
          </a:p>
          <a:p>
            <a:pPr marL="285750" indent="-285750"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Wearable technology and machine learning can identify stress indicators through physiological signals.</a:t>
            </a:r>
          </a:p>
          <a:p>
            <a:pPr marL="285750" indent="-285750"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Researchers use stress-inducing tasks like Montreal Imaging Stress Task (MIST) to analyze signals.</a:t>
            </a:r>
          </a:p>
          <a:p>
            <a:pPr marL="285750" indent="-285750"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Studies show Electrodermal Activity (EDA) and Heart Rate Variability (HRV) effectively detect stress. Combining EDA and HRV-derived features enhances stress detection accuracy. </a:t>
            </a:r>
          </a:p>
          <a:p>
            <a:pPr marL="285750" indent="-285750"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However, no research has specifically explored the combination of EDA and ECG during MIST in academic learning contexts. </a:t>
            </a:r>
          </a:p>
          <a:p>
            <a:pPr marL="285750" indent="-285750"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This study aims to fill this gap and develop a precise stress detection system using wearable biosensors and machine learning. </a:t>
            </a:r>
          </a:p>
          <a:p>
            <a:pPr marL="285750" indent="-285750"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By recognizing early stress signs, students can manage stress effectively, preventing intensive interventions.</a:t>
            </a:r>
          </a:p>
        </p:txBody>
      </p:sp>
    </p:spTree>
    <p:extLst>
      <p:ext uri="{BB962C8B-B14F-4D97-AF65-F5344CB8AC3E}">
        <p14:creationId xmlns:p14="http://schemas.microsoft.com/office/powerpoint/2010/main" val="230939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06FBA4-4484-4F52-BBFC-40D1C9467FE9}"/>
              </a:ext>
            </a:extLst>
          </p:cNvPr>
          <p:cNvSpPr txBox="1"/>
          <p:nvPr/>
        </p:nvSpPr>
        <p:spPr>
          <a:xfrm>
            <a:off x="521714" y="1455075"/>
            <a:ext cx="11330980" cy="227754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Purpose</a:t>
            </a:r>
          </a:p>
          <a:p>
            <a:endParaRPr lang="en-US" b="1" dirty="0">
              <a:latin typeface="Times New Roman" panose="02020603050405020304" pitchFamily="18" charset="0"/>
              <a:cs typeface="Times New Roman" panose="02020603050405020304" pitchFamily="18" charset="0"/>
            </a:endParaRPr>
          </a:p>
          <a:p>
            <a:r>
              <a:rPr lang="en-US" sz="2000" dirty="0"/>
              <a:t>The primary purpose of this research is to:</a:t>
            </a:r>
          </a:p>
          <a:p>
            <a:pPr marL="285750" indent="-285750">
              <a:buFont typeface="Wingdings" panose="05000000000000000000" pitchFamily="2" charset="2"/>
              <a:buChar char="§"/>
            </a:pPr>
            <a:r>
              <a:rPr lang="en-US" sz="2000" dirty="0"/>
              <a:t>Investigate the feasibility of using wearable devices and machine learning algorithms for real-time stress detection in academic environments.</a:t>
            </a:r>
          </a:p>
          <a:p>
            <a:pPr marL="285750" indent="-285750">
              <a:buFont typeface="Wingdings" panose="05000000000000000000" pitchFamily="2" charset="2"/>
              <a:buChar char="§"/>
            </a:pPr>
            <a:r>
              <a:rPr lang="en-US" sz="2000" dirty="0"/>
              <a:t>Examine the effectiveness of meditation audio in reducing stress levels.</a:t>
            </a:r>
          </a:p>
          <a:p>
            <a:pPr marL="285750" indent="-285750">
              <a:buFont typeface="Wingdings" panose="05000000000000000000" pitchFamily="2" charset="2"/>
              <a:buChar char="§"/>
            </a:pPr>
            <a:r>
              <a:rPr lang="en-US" sz="2000" dirty="0"/>
              <a:t>Explore the relationship between physiological signals (EDA, HRV, etc.) and stress.</a:t>
            </a:r>
          </a:p>
        </p:txBody>
      </p:sp>
    </p:spTree>
    <p:extLst>
      <p:ext uri="{BB962C8B-B14F-4D97-AF65-F5344CB8AC3E}">
        <p14:creationId xmlns:p14="http://schemas.microsoft.com/office/powerpoint/2010/main" val="7112645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3060</TotalTime>
  <Words>1693</Words>
  <Application>Microsoft Office PowerPoint</Application>
  <PresentationFormat>Widescreen</PresentationFormat>
  <Paragraphs>189</Paragraphs>
  <Slides>43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Calibri Light</vt:lpstr>
      <vt:lpstr>Courier New</vt:lpstr>
      <vt:lpstr>Segoe UI Symbol</vt:lpstr>
      <vt:lpstr>Times New Roman</vt:lpstr>
      <vt:lpstr>Wingdings</vt:lpstr>
      <vt:lpstr>Office Theme</vt:lpstr>
      <vt:lpstr>Optimization of Wearable Biosensor Data for Stress Classification Using Machine Learning and Explainable AI</vt:lpstr>
      <vt:lpstr>CONTENTS</vt:lpstr>
      <vt:lpstr>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Optimization of Wearable Biosensor Data for Stress Classification Using Machine Learning and Explainable AI</dc:title>
  <dc:creator>sarani jampana</dc:creator>
  <cp:lastModifiedBy>sarani jampana</cp:lastModifiedBy>
  <cp:revision>12</cp:revision>
  <dcterms:created xsi:type="dcterms:W3CDTF">2024-11-01T05:23:56Z</dcterms:created>
  <dcterms:modified xsi:type="dcterms:W3CDTF">2024-12-20T08:38:13Z</dcterms:modified>
</cp:coreProperties>
</file>